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82" r:id="rId2"/>
    <p:sldMasterId id="2147483718" r:id="rId3"/>
    <p:sldMasterId id="2147483810" r:id="rId4"/>
  </p:sldMasterIdLst>
  <p:notesMasterIdLst>
    <p:notesMasterId r:id="rId17"/>
  </p:notesMasterIdLst>
  <p:handoutMasterIdLst>
    <p:handoutMasterId r:id="rId18"/>
  </p:handoutMasterIdLst>
  <p:sldIdLst>
    <p:sldId id="256" r:id="rId5"/>
    <p:sldId id="257" r:id="rId6"/>
    <p:sldId id="259" r:id="rId7"/>
    <p:sldId id="260" r:id="rId8"/>
    <p:sldId id="261" r:id="rId9"/>
    <p:sldId id="262" r:id="rId10"/>
    <p:sldId id="263" r:id="rId11"/>
    <p:sldId id="264" r:id="rId12"/>
    <p:sldId id="265" r:id="rId13"/>
    <p:sldId id="342" r:id="rId14"/>
    <p:sldId id="340" r:id="rId15"/>
    <p:sldId id="341" r:id="rId16"/>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p:cViewPr varScale="1">
        <p:scale>
          <a:sx n="99" d="100"/>
          <a:sy n="99" d="100"/>
        </p:scale>
        <p:origin x="1290" y="9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6DCA80-C232-32A4-385D-CBF63D640D4D}"/>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p>
        </p:txBody>
      </p:sp>
      <p:sp>
        <p:nvSpPr>
          <p:cNvPr id="3" name="Date Placeholder 2">
            <a:extLst>
              <a:ext uri="{FF2B5EF4-FFF2-40B4-BE49-F238E27FC236}">
                <a16:creationId xmlns:a16="http://schemas.microsoft.com/office/drawing/2014/main" id="{3A24CC85-9BC5-8BCC-4786-4248330E07E2}"/>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t>8/18/2024 pm</a:t>
            </a:r>
          </a:p>
        </p:txBody>
      </p:sp>
      <p:sp>
        <p:nvSpPr>
          <p:cNvPr id="4" name="Footer Placeholder 3">
            <a:extLst>
              <a:ext uri="{FF2B5EF4-FFF2-40B4-BE49-F238E27FC236}">
                <a16:creationId xmlns:a16="http://schemas.microsoft.com/office/drawing/2014/main" id="{EBB3F961-54A0-DC79-87FC-730F3BAD0733}"/>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t>Richard Lidh</a:t>
            </a:r>
          </a:p>
        </p:txBody>
      </p:sp>
      <p:sp>
        <p:nvSpPr>
          <p:cNvPr id="5" name="Slide Number Placeholder 4">
            <a:extLst>
              <a:ext uri="{FF2B5EF4-FFF2-40B4-BE49-F238E27FC236}">
                <a16:creationId xmlns:a16="http://schemas.microsoft.com/office/drawing/2014/main" id="{8F81AF29-5890-754B-4721-A27AF098D357}"/>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E38ED7D2-523A-4A39-A8B2-98B8B2861D63}" type="slidenum">
              <a:rPr lang="en-US" sz="1000"/>
              <a:t>‹#›</a:t>
            </a:fld>
            <a:endParaRPr lang="en-US" sz="1000"/>
          </a:p>
        </p:txBody>
      </p:sp>
    </p:spTree>
    <p:extLst>
      <p:ext uri="{BB962C8B-B14F-4D97-AF65-F5344CB8AC3E}">
        <p14:creationId xmlns:p14="http://schemas.microsoft.com/office/powerpoint/2010/main" val="270242434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8/18/2024 pm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Richard Lidh</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9B268740-232F-487D-939C-CA2353E6316A}" type="slidenum">
              <a:rPr lang="en-US" smtClean="0"/>
              <a:t>‹#›</a:t>
            </a:fld>
            <a:endParaRPr lang="en-US"/>
          </a:p>
        </p:txBody>
      </p:sp>
    </p:spTree>
    <p:extLst>
      <p:ext uri="{BB962C8B-B14F-4D97-AF65-F5344CB8AC3E}">
        <p14:creationId xmlns:p14="http://schemas.microsoft.com/office/powerpoint/2010/main" val="5986618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Gailen Evans, Buenaventura Church of Christ, presented April 21, 2024</a:t>
            </a:r>
          </a:p>
          <a:p>
            <a:endParaRPr lang="en-US" dirty="0"/>
          </a:p>
          <a:p>
            <a:r>
              <a:rPr lang="en-US" b="1" dirty="0"/>
              <a:t>Romans 12:9-21</a:t>
            </a:r>
            <a:r>
              <a:rPr lang="en-US" dirty="0"/>
              <a:t> – “9  Let love be genuine. Abhor what is evil; hold fast to what is good. 10  Love one another with brotherly affection. Outdo one another in showing honor. 11 Do not be slothful in zeal, be fervent in spirit, serve the Lord. 12  </a:t>
            </a:r>
            <a:r>
              <a:rPr lang="en-US" b="1" dirty="0"/>
              <a:t>Rejoice in hope, be patient in tribulation, be constant in prayer. 13  Contribute to the needs of the saints and seek to show hospitality</a:t>
            </a:r>
            <a:r>
              <a:rPr lang="en-US" dirty="0"/>
              <a:t>. 14  Bless those who persecute you; bless and do not curse them. 15  Rejoice with those who rejoice, weep with those who weep. 16  Live in harmony with one another. Do not be haughty, but associate with the lowly. Never be conceited. 17  Repay no one evil for evil, but give thought to do what is honorable in the sight of all. 18 If possible, so far as it depends on you, live peaceably with all. 19 Beloved, never avenge yourselves, but leave it to the wrath of God, for it is written, ‘Vengeance is mine, I will repay, says the Lord.’ 20 To the contrary, ‘if your enemy is hungry, feed him; if he is thirsty, give him something to drink; for by so doing you will heap burning coals on his head.’ [Proverbs 25:21-22] 21 Do not be overcome by evil, but overcome evil with good.”</a:t>
            </a:r>
          </a:p>
        </p:txBody>
      </p:sp>
      <p:sp>
        <p:nvSpPr>
          <p:cNvPr id="4" name="Slide Number Placeholder 3"/>
          <p:cNvSpPr>
            <a:spLocks noGrp="1"/>
          </p:cNvSpPr>
          <p:nvPr>
            <p:ph type="sldNum" sz="quarter" idx="5"/>
          </p:nvPr>
        </p:nvSpPr>
        <p:spPr/>
        <p:txBody>
          <a:bodyPr/>
          <a:lstStyle/>
          <a:p>
            <a:fld id="{9B268740-232F-487D-939C-CA2353E6316A}" type="slidenum">
              <a:rPr lang="en-US" smtClean="0"/>
              <a:t>1</a:t>
            </a:fld>
            <a:endParaRPr lang="en-US"/>
          </a:p>
        </p:txBody>
      </p:sp>
      <p:sp>
        <p:nvSpPr>
          <p:cNvPr id="5" name="Date Placeholder 4">
            <a:extLst>
              <a:ext uri="{FF2B5EF4-FFF2-40B4-BE49-F238E27FC236}">
                <a16:creationId xmlns:a16="http://schemas.microsoft.com/office/drawing/2014/main" id="{E63DB523-AB86-D4A3-D117-F699BE500702}"/>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FBFB4034-8DAA-1C04-D6DC-8FA07B07950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816840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“Therefore put away all filthiness and rampant wickedness and </a:t>
            </a:r>
            <a:r>
              <a:rPr lang="en-US" b="1" dirty="0"/>
              <a:t>receive with meekness the implanted word</a:t>
            </a:r>
            <a:r>
              <a:rPr lang="en-US" b="0" dirty="0"/>
              <a:t>, which is able to save your souls.”</a:t>
            </a:r>
          </a:p>
          <a:p>
            <a:endParaRPr lang="en-US" b="0" dirty="0"/>
          </a:p>
          <a:p>
            <a:r>
              <a:rPr lang="en-US" b="1" dirty="0"/>
              <a:t>Hebrews 11:6</a:t>
            </a:r>
            <a:r>
              <a:rPr lang="en-US" b="0" dirty="0"/>
              <a:t> – “And without faith it is impossible to please him, for whoever would draw near to God must </a:t>
            </a:r>
            <a:r>
              <a:rPr lang="en-US" b="1" dirty="0"/>
              <a:t>believe that he exists and that he rewards those who seek him</a:t>
            </a:r>
            <a:r>
              <a:rPr lang="en-US" b="0" dirty="0"/>
              <a:t>.”</a:t>
            </a:r>
          </a:p>
        </p:txBody>
      </p:sp>
      <p:sp>
        <p:nvSpPr>
          <p:cNvPr id="4" name="Slide Number Placeholder 3"/>
          <p:cNvSpPr>
            <a:spLocks noGrp="1"/>
          </p:cNvSpPr>
          <p:nvPr>
            <p:ph type="sldNum" sz="quarter" idx="5"/>
          </p:nvPr>
        </p:nvSpPr>
        <p:spPr/>
        <p:txBody>
          <a:bodyPr/>
          <a:lstStyle/>
          <a:p>
            <a:pPr defTabSz="2504449">
              <a:defRPr/>
            </a:pPr>
            <a:fld id="{3AF42B02-11F3-4BD2-B2E3-53F42D06C240}" type="slidenum">
              <a:rPr lang="en-US" altLang="en-US" sz="3400">
                <a:solidFill>
                  <a:prstClr val="black"/>
                </a:solidFill>
                <a:latin typeface="Arial" panose="020B0604020202020204" pitchFamily="34" charset="0"/>
              </a:rPr>
              <a:pPr defTabSz="2504449">
                <a:defRPr/>
              </a:pPr>
              <a:t>10</a:t>
            </a:fld>
            <a:endParaRPr lang="en-US" altLang="en-US" sz="34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2504449">
              <a:defRPr/>
            </a:pPr>
            <a:r>
              <a:rPr lang="en-US" altLang="en-US" sz="3400">
                <a:solidFill>
                  <a:prstClr val="black"/>
                </a:solidFill>
                <a:latin typeface="Arial" panose="020B0604020202020204" pitchFamily="34" charset="0"/>
              </a:rPr>
              <a:t>8/18/2024 pm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2504449">
              <a:defRPr/>
            </a:pPr>
            <a:r>
              <a:rPr lang="en-US" altLang="en-US" sz="34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362249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a:t>
            </a:r>
            <a:r>
              <a:rPr lang="en-US" b="1" dirty="0"/>
              <a:t>Repent</a:t>
            </a:r>
            <a:r>
              <a:rPr lang="en-US" dirty="0"/>
              <a:t> therefore, and </a:t>
            </a:r>
            <a:r>
              <a:rPr lang="en-US" b="1" dirty="0"/>
              <a:t>turn again</a:t>
            </a:r>
            <a:r>
              <a:rPr lang="en-US" dirty="0"/>
              <a:t>, that your sins may be blotted out”</a:t>
            </a:r>
            <a:endParaRPr lang="en-US" b="0" dirty="0"/>
          </a:p>
          <a:p>
            <a:endParaRPr lang="en-US" b="0" dirty="0"/>
          </a:p>
          <a:p>
            <a:r>
              <a:rPr lang="en-US" b="1" dirty="0"/>
              <a:t>Romans 10:9-10</a:t>
            </a:r>
            <a:r>
              <a:rPr lang="en-US" b="0" dirty="0"/>
              <a:t> – “9 because, if you </a:t>
            </a:r>
            <a:r>
              <a:rPr lang="en-US" b="1" dirty="0"/>
              <a:t>confess with your mouth</a:t>
            </a:r>
            <a:r>
              <a:rPr lang="en-US" b="0" dirty="0"/>
              <a:t> that Jesus is Lord and believe in your heart that God raised him from the dead, you will be saved. 10 For with the heart one believes and is justified, and </a:t>
            </a:r>
            <a:r>
              <a:rPr lang="en-US" b="1" dirty="0"/>
              <a:t>with the mouth one confesses and is saved</a:t>
            </a:r>
            <a:r>
              <a:rPr lang="en-US" b="0" dirty="0"/>
              <a:t>.”</a:t>
            </a:r>
          </a:p>
        </p:txBody>
      </p:sp>
      <p:sp>
        <p:nvSpPr>
          <p:cNvPr id="4" name="Slide Number Placeholder 3"/>
          <p:cNvSpPr>
            <a:spLocks noGrp="1"/>
          </p:cNvSpPr>
          <p:nvPr>
            <p:ph type="sldNum" sz="quarter" idx="5"/>
          </p:nvPr>
        </p:nvSpPr>
        <p:spPr/>
        <p:txBody>
          <a:bodyPr/>
          <a:lstStyle/>
          <a:p>
            <a:pPr defTabSz="2504449">
              <a:defRPr/>
            </a:pPr>
            <a:fld id="{3AF42B02-11F3-4BD2-B2E3-53F42D06C240}" type="slidenum">
              <a:rPr lang="en-US" altLang="en-US" sz="3400">
                <a:latin typeface="Arial" panose="020B0604020202020204" pitchFamily="34" charset="0"/>
              </a:rPr>
              <a:pPr defTabSz="2504449">
                <a:defRPr/>
              </a:pPr>
              <a:t>11</a:t>
            </a:fld>
            <a:endParaRPr lang="en-US" altLang="en-US" sz="34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2504449">
              <a:defRPr/>
            </a:pPr>
            <a:r>
              <a:rPr lang="en-US" altLang="en-US" sz="3400">
                <a:latin typeface="Arial" panose="020B0604020202020204" pitchFamily="34" charset="0"/>
              </a:rPr>
              <a:t>8/18/2024 pm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2504449">
              <a:defRPr/>
            </a:pPr>
            <a:r>
              <a:rPr lang="en-US" altLang="en-US" sz="34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a:t>
            </a:r>
            <a:r>
              <a:rPr lang="en-US" b="1" dirty="0"/>
              <a:t>be baptized every one of you in the name of Jesus Christ for the forgiveness of your sins</a:t>
            </a:r>
            <a:r>
              <a:rPr lang="en-US" dirty="0"/>
              <a:t>, and you will receive the gift of the Holy Spirit.’”</a:t>
            </a:r>
          </a:p>
          <a:p>
            <a:endParaRPr lang="en-US" dirty="0"/>
          </a:p>
          <a:p>
            <a:pPr defTabSz="2313429">
              <a:defRPr/>
            </a:pPr>
            <a:r>
              <a:rPr lang="en-US" b="1" dirty="0"/>
              <a:t>Hebrews 3:12-14</a:t>
            </a:r>
            <a:r>
              <a:rPr lang="en-US" b="0" dirty="0"/>
              <a:t> – “12 Take care, brothers, lest there be in any of you an evil, unbelieving heart, leading you to </a:t>
            </a:r>
            <a:r>
              <a:rPr lang="en-US" b="1" dirty="0"/>
              <a:t>fall away from the living God</a:t>
            </a:r>
            <a:r>
              <a:rPr lang="en-US" b="0" dirty="0"/>
              <a:t>. 13 But exhort one another every day, as long as it is called ‘today, that none of you may be hardened by the deceitfulness of sin. 14 For we share in Christ, if indeed we </a:t>
            </a:r>
            <a:r>
              <a:rPr lang="en-US" b="1" dirty="0"/>
              <a:t>hold our original confidence firm to the end</a:t>
            </a:r>
            <a:r>
              <a:rPr lang="en-US" b="0" dirty="0"/>
              <a:t>.”</a:t>
            </a:r>
          </a:p>
        </p:txBody>
      </p:sp>
      <p:sp>
        <p:nvSpPr>
          <p:cNvPr id="4" name="Slide Number Placeholder 3"/>
          <p:cNvSpPr>
            <a:spLocks noGrp="1"/>
          </p:cNvSpPr>
          <p:nvPr>
            <p:ph type="sldNum" sz="quarter" idx="5"/>
          </p:nvPr>
        </p:nvSpPr>
        <p:spPr/>
        <p:txBody>
          <a:bodyPr/>
          <a:lstStyle/>
          <a:p>
            <a:pPr defTabSz="2504449">
              <a:defRPr/>
            </a:pPr>
            <a:fld id="{3AF42B02-11F3-4BD2-B2E3-53F42D06C240}" type="slidenum">
              <a:rPr lang="en-US" altLang="en-US" sz="3400">
                <a:latin typeface="Arial" panose="020B0604020202020204" pitchFamily="34" charset="0"/>
              </a:rPr>
              <a:pPr defTabSz="2504449">
                <a:defRPr/>
              </a:pPr>
              <a:t>12</a:t>
            </a:fld>
            <a:endParaRPr lang="en-US" altLang="en-US" sz="3400">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2504449">
              <a:defRPr/>
            </a:pPr>
            <a:r>
              <a:rPr lang="en-US" altLang="en-US" sz="3400">
                <a:latin typeface="Arial" panose="020B0604020202020204" pitchFamily="34" charset="0"/>
              </a:rPr>
              <a:t>8/18/2024 pm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2504449">
              <a:defRPr/>
            </a:pPr>
            <a:r>
              <a:rPr lang="en-US" altLang="en-US" sz="3400">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12:12-13</a:t>
            </a:r>
            <a:r>
              <a:rPr lang="en-US" dirty="0"/>
              <a:t> – “12  </a:t>
            </a:r>
            <a:r>
              <a:rPr lang="en-US" b="1" dirty="0"/>
              <a:t>Rejoice in hope, be patient in tribulation, be constant in prayer. 13  Contribute to the needs of the saints and seek to show hospitality</a:t>
            </a:r>
            <a:r>
              <a:rPr lang="en-US" dirty="0"/>
              <a:t>.</a:t>
            </a:r>
          </a:p>
        </p:txBody>
      </p:sp>
      <p:sp>
        <p:nvSpPr>
          <p:cNvPr id="4" name="Slide Number Placeholder 3"/>
          <p:cNvSpPr>
            <a:spLocks noGrp="1"/>
          </p:cNvSpPr>
          <p:nvPr>
            <p:ph type="sldNum" sz="quarter" idx="5"/>
          </p:nvPr>
        </p:nvSpPr>
        <p:spPr/>
        <p:txBody>
          <a:bodyPr/>
          <a:lstStyle/>
          <a:p>
            <a:fld id="{9B268740-232F-487D-939C-CA2353E6316A}" type="slidenum">
              <a:rPr lang="en-US" smtClean="0"/>
              <a:t>2</a:t>
            </a:fld>
            <a:endParaRPr lang="en-US"/>
          </a:p>
        </p:txBody>
      </p:sp>
      <p:sp>
        <p:nvSpPr>
          <p:cNvPr id="5" name="Date Placeholder 4">
            <a:extLst>
              <a:ext uri="{FF2B5EF4-FFF2-40B4-BE49-F238E27FC236}">
                <a16:creationId xmlns:a16="http://schemas.microsoft.com/office/drawing/2014/main" id="{6FFCFCB4-95B5-744B-69F3-78E259CD112F}"/>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F24D016C-8933-C350-2497-A531F5477B6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35102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8:24-25</a:t>
            </a:r>
            <a:r>
              <a:rPr lang="en-US" dirty="0"/>
              <a:t> – “24 For in this hope we were saved. Now hope that is seen is not hope. For </a:t>
            </a:r>
            <a:r>
              <a:rPr lang="en-US" b="1" dirty="0"/>
              <a:t>who hopes for what he sees</a:t>
            </a:r>
            <a:r>
              <a:rPr lang="en-US" dirty="0"/>
              <a:t>? 25 But if we hope for what we do not see, we wait for it with patience.”</a:t>
            </a:r>
          </a:p>
        </p:txBody>
      </p:sp>
      <p:sp>
        <p:nvSpPr>
          <p:cNvPr id="4" name="Slide Number Placeholder 3"/>
          <p:cNvSpPr>
            <a:spLocks noGrp="1"/>
          </p:cNvSpPr>
          <p:nvPr>
            <p:ph type="sldNum" sz="quarter" idx="5"/>
          </p:nvPr>
        </p:nvSpPr>
        <p:spPr/>
        <p:txBody>
          <a:bodyPr/>
          <a:lstStyle/>
          <a:p>
            <a:fld id="{9B268740-232F-487D-939C-CA2353E6316A}" type="slidenum">
              <a:rPr lang="en-US" smtClean="0"/>
              <a:t>3</a:t>
            </a:fld>
            <a:endParaRPr lang="en-US"/>
          </a:p>
        </p:txBody>
      </p:sp>
      <p:sp>
        <p:nvSpPr>
          <p:cNvPr id="5" name="Date Placeholder 4">
            <a:extLst>
              <a:ext uri="{FF2B5EF4-FFF2-40B4-BE49-F238E27FC236}">
                <a16:creationId xmlns:a16="http://schemas.microsoft.com/office/drawing/2014/main" id="{13ACC602-F707-6D2B-A95D-9016A84C143A}"/>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3C862C61-CA0D-934B-766A-B212CE8646CA}"/>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8860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Philippians 4:4</a:t>
            </a:r>
            <a:r>
              <a:rPr lang="en-US" dirty="0"/>
              <a:t> – “</a:t>
            </a:r>
            <a:r>
              <a:rPr lang="en-US" b="1" dirty="0"/>
              <a:t>Rejoice in the Lord</a:t>
            </a:r>
            <a:r>
              <a:rPr lang="en-US" dirty="0"/>
              <a:t> always; again I will say, Rejoice.”</a:t>
            </a:r>
          </a:p>
          <a:p>
            <a:endParaRPr lang="en-US" dirty="0"/>
          </a:p>
          <a:p>
            <a:r>
              <a:rPr lang="en-US" b="1" dirty="0"/>
              <a:t>Matthew 15:7-9</a:t>
            </a:r>
            <a:r>
              <a:rPr lang="en-US" dirty="0"/>
              <a:t> – “7  You hypocrites! Well did Isaiah prophesy of you, when he said: 8 'This people honors me with their lips, but their </a:t>
            </a:r>
            <a:r>
              <a:rPr lang="en-US" b="1" dirty="0"/>
              <a:t>heart is far from me</a:t>
            </a:r>
            <a:r>
              <a:rPr lang="en-US" dirty="0"/>
              <a:t>; 9 in vain do they worship me, teaching as doctrines the commandments of men.’”</a:t>
            </a:r>
          </a:p>
          <a:p>
            <a:endParaRPr lang="en-US" dirty="0"/>
          </a:p>
          <a:p>
            <a:r>
              <a:rPr lang="en-US" b="1" dirty="0"/>
              <a:t>Acts 4:11-12</a:t>
            </a:r>
            <a:r>
              <a:rPr lang="en-US" dirty="0"/>
              <a:t> – “11  This Jesus is the stone that was rejected by you, the builders, which has become the cornerstone.  12 And there is </a:t>
            </a:r>
            <a:r>
              <a:rPr lang="en-US" b="1" dirty="0"/>
              <a:t>salvation in no one else</a:t>
            </a:r>
            <a:r>
              <a:rPr lang="en-US" dirty="0"/>
              <a:t>, for there is no other name under heaven given among men by which we must be saved.“</a:t>
            </a:r>
          </a:p>
          <a:p>
            <a:endParaRPr lang="en-US" dirty="0"/>
          </a:p>
          <a:p>
            <a:r>
              <a:rPr lang="en-US" b="1" dirty="0"/>
              <a:t>II Peter 1:3-4</a:t>
            </a:r>
            <a:r>
              <a:rPr lang="en-US" dirty="0"/>
              <a:t> – “3 His divine power has granted to us all things that pertain to life and godliness, through the knowledge of him who called us to his own glory and excellence,  4 by which he has granted to us his </a:t>
            </a:r>
            <a:r>
              <a:rPr lang="en-US" b="1" dirty="0"/>
              <a:t>precious and very great promises</a:t>
            </a:r>
            <a:r>
              <a:rPr lang="en-US" dirty="0"/>
              <a:t>, so that through them you may become partakers of the divine nature, having escaped from the corruption that is in the world because of sinful desire.”</a:t>
            </a:r>
          </a:p>
          <a:p>
            <a:endParaRPr lang="en-US" dirty="0"/>
          </a:p>
          <a:p>
            <a:r>
              <a:rPr lang="en-US" b="1" dirty="0"/>
              <a:t>II Corinthians 1:19-20</a:t>
            </a:r>
            <a:r>
              <a:rPr lang="en-US" dirty="0"/>
              <a:t> – “19 For the Son of God, Jesus Christ, whom we proclaimed among you, Silvanus and Timothy and I, was not Yes and No, but in him it is always Yes. 20 For </a:t>
            </a:r>
            <a:r>
              <a:rPr lang="en-US" b="1" dirty="0"/>
              <a:t>all the promises of God</a:t>
            </a:r>
            <a:r>
              <a:rPr lang="en-US" dirty="0"/>
              <a:t> find their Yes in him. That is why it is through him that we utter our Amen to God for his glory.”</a:t>
            </a:r>
          </a:p>
          <a:p>
            <a:endParaRPr lang="en-US" dirty="0"/>
          </a:p>
          <a:p>
            <a:r>
              <a:rPr lang="en-US" b="1" dirty="0"/>
              <a:t>II Corinthians 6:18-7:1</a:t>
            </a:r>
            <a:r>
              <a:rPr lang="en-US" dirty="0"/>
              <a:t> – “’18 and I will be a father to you, and you shall be sons and daughters to me, says the Lord Almighty.’ 7 Since </a:t>
            </a:r>
            <a:r>
              <a:rPr lang="en-US" b="1" dirty="0"/>
              <a:t>we have these promises</a:t>
            </a:r>
            <a:r>
              <a:rPr lang="en-US" dirty="0"/>
              <a:t>, beloved, let us cleanse ourselves from every defilement of body and spirit, bringing holiness to completion in the fear of God.”</a:t>
            </a:r>
          </a:p>
        </p:txBody>
      </p:sp>
      <p:sp>
        <p:nvSpPr>
          <p:cNvPr id="4" name="Slide Number Placeholder 3"/>
          <p:cNvSpPr>
            <a:spLocks noGrp="1"/>
          </p:cNvSpPr>
          <p:nvPr>
            <p:ph type="sldNum" sz="quarter" idx="5"/>
          </p:nvPr>
        </p:nvSpPr>
        <p:spPr/>
        <p:txBody>
          <a:bodyPr/>
          <a:lstStyle/>
          <a:p>
            <a:fld id="{9B268740-232F-487D-939C-CA2353E6316A}" type="slidenum">
              <a:rPr lang="en-US" smtClean="0"/>
              <a:t>4</a:t>
            </a:fld>
            <a:endParaRPr lang="en-US"/>
          </a:p>
        </p:txBody>
      </p:sp>
      <p:sp>
        <p:nvSpPr>
          <p:cNvPr id="5" name="Date Placeholder 4">
            <a:extLst>
              <a:ext uri="{FF2B5EF4-FFF2-40B4-BE49-F238E27FC236}">
                <a16:creationId xmlns:a16="http://schemas.microsoft.com/office/drawing/2014/main" id="{04154BC7-2786-0956-E501-8E5EED39EFD1}"/>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53EA9579-977A-6C63-9B9B-23A9ED37003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57577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Philippians 4:4</a:t>
            </a:r>
            <a:r>
              <a:rPr lang="en-US" dirty="0"/>
              <a:t> – “</a:t>
            </a:r>
            <a:r>
              <a:rPr lang="en-US" b="1" dirty="0"/>
              <a:t>Rejoice in the Lord</a:t>
            </a:r>
            <a:r>
              <a:rPr lang="en-US" dirty="0"/>
              <a:t> always; again I will say, Rejoice.”</a:t>
            </a:r>
          </a:p>
          <a:p>
            <a:endParaRPr lang="en-US" dirty="0"/>
          </a:p>
          <a:p>
            <a:r>
              <a:rPr lang="en-US" b="1" dirty="0"/>
              <a:t>I Thessalonians 5:16</a:t>
            </a:r>
            <a:r>
              <a:rPr lang="en-US" dirty="0"/>
              <a:t> – “</a:t>
            </a:r>
            <a:r>
              <a:rPr lang="en-US" b="1" dirty="0"/>
              <a:t>Rejoice always</a:t>
            </a:r>
            <a:r>
              <a:rPr lang="en-US" dirty="0"/>
              <a:t>”</a:t>
            </a:r>
          </a:p>
          <a:p>
            <a:endParaRPr lang="en-US" dirty="0"/>
          </a:p>
          <a:p>
            <a:r>
              <a:rPr lang="en-US" b="1" dirty="0"/>
              <a:t>I Peter 1:8-9</a:t>
            </a:r>
            <a:r>
              <a:rPr lang="en-US" dirty="0"/>
              <a:t> – “8 Though you have not seen him, you love him. Though you do not now see him, you believe in him and </a:t>
            </a:r>
            <a:r>
              <a:rPr lang="en-US" b="1" dirty="0"/>
              <a:t>rejoice with joy</a:t>
            </a:r>
            <a:r>
              <a:rPr lang="en-US" dirty="0"/>
              <a:t> that is inexpressible and filled with glory, 9 obtaining the outcome of your faith, the salvation of your souls.”</a:t>
            </a:r>
          </a:p>
          <a:p>
            <a:endParaRPr lang="en-US" dirty="0"/>
          </a:p>
          <a:p>
            <a:r>
              <a:rPr lang="en-US" b="1" dirty="0"/>
              <a:t>Luke 10:20</a:t>
            </a:r>
            <a:r>
              <a:rPr lang="en-US" dirty="0"/>
              <a:t> – “Nevertheless, do not rejoice in this, that the spirits are subject to you, but rejoice that </a:t>
            </a:r>
            <a:r>
              <a:rPr lang="en-US" b="1" dirty="0"/>
              <a:t>your names are written in heaven</a:t>
            </a:r>
            <a:r>
              <a:rPr lang="en-US" dirty="0"/>
              <a:t>.“</a:t>
            </a:r>
          </a:p>
          <a:p>
            <a:endParaRPr lang="en-US" dirty="0"/>
          </a:p>
          <a:p>
            <a:r>
              <a:rPr lang="en-US" b="1" dirty="0"/>
              <a:t>Hebrews 3:5-6</a:t>
            </a:r>
            <a:r>
              <a:rPr lang="en-US" dirty="0"/>
              <a:t> – “5  Now Moses was faithful in all God's house as a servant, to testify to the things that were to be spoken later, 6 but Christ is faithful over God's house as a son. And we are his house if indeed </a:t>
            </a:r>
            <a:r>
              <a:rPr lang="en-US" b="1" dirty="0"/>
              <a:t>we hold fast our confidence</a:t>
            </a:r>
            <a:r>
              <a:rPr lang="en-US" dirty="0"/>
              <a:t> and our boasting in our hope.”</a:t>
            </a:r>
          </a:p>
        </p:txBody>
      </p:sp>
      <p:sp>
        <p:nvSpPr>
          <p:cNvPr id="4" name="Slide Number Placeholder 3"/>
          <p:cNvSpPr>
            <a:spLocks noGrp="1"/>
          </p:cNvSpPr>
          <p:nvPr>
            <p:ph type="sldNum" sz="quarter" idx="5"/>
          </p:nvPr>
        </p:nvSpPr>
        <p:spPr/>
        <p:txBody>
          <a:bodyPr/>
          <a:lstStyle/>
          <a:p>
            <a:fld id="{9B268740-232F-487D-939C-CA2353E6316A}" type="slidenum">
              <a:rPr lang="en-US" smtClean="0"/>
              <a:t>5</a:t>
            </a:fld>
            <a:endParaRPr lang="en-US"/>
          </a:p>
        </p:txBody>
      </p:sp>
      <p:sp>
        <p:nvSpPr>
          <p:cNvPr id="5" name="Date Placeholder 4">
            <a:extLst>
              <a:ext uri="{FF2B5EF4-FFF2-40B4-BE49-F238E27FC236}">
                <a16:creationId xmlns:a16="http://schemas.microsoft.com/office/drawing/2014/main" id="{2C6B8354-AC3A-C4A5-E234-3D860B29FDDC}"/>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1EB34308-F34A-B51A-60F6-DCA4F194DA58}"/>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04228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37:7</a:t>
            </a:r>
            <a:r>
              <a:rPr lang="en-US" dirty="0"/>
              <a:t> – “Be still before the Lord and </a:t>
            </a:r>
            <a:r>
              <a:rPr lang="en-US" b="1" dirty="0"/>
              <a:t>wait patiently for him</a:t>
            </a:r>
            <a:r>
              <a:rPr lang="en-US" dirty="0"/>
              <a:t>;  fret not yourself over the one who prospers in his way, over the man who carries out evil devices!”</a:t>
            </a:r>
          </a:p>
          <a:p>
            <a:endParaRPr lang="en-US" dirty="0"/>
          </a:p>
          <a:p>
            <a:r>
              <a:rPr lang="en-US" b="1" dirty="0"/>
              <a:t>Psalms 40:1</a:t>
            </a:r>
            <a:r>
              <a:rPr lang="en-US" dirty="0"/>
              <a:t> – “40 </a:t>
            </a:r>
            <a:r>
              <a:rPr lang="en-US" b="1" dirty="0"/>
              <a:t>I waited patiently for the Lord</a:t>
            </a:r>
            <a:r>
              <a:rPr lang="en-US" dirty="0"/>
              <a:t>; he inclined to me and heard my cry.”</a:t>
            </a:r>
          </a:p>
          <a:p>
            <a:endParaRPr lang="en-US" dirty="0"/>
          </a:p>
          <a:p>
            <a:r>
              <a:rPr lang="en-US" b="1" dirty="0"/>
              <a:t>Romans 15:1-4</a:t>
            </a:r>
            <a:r>
              <a:rPr lang="en-US" dirty="0"/>
              <a:t> – “1 We who are strong have an obligation to bear with the failings of the weak, and not to please ourselves. 2  Let each of us please his neighbor for his good, to build him up. 3 For Christ did not please himself, but as it is written, ‘The reproaches of those who reproached you fell on me.’ 4 For whatever was written in former days was written for our instruction, that through endurance and through the </a:t>
            </a:r>
            <a:r>
              <a:rPr lang="en-US" b="1" dirty="0"/>
              <a:t>encouragement of the Scriptures</a:t>
            </a:r>
            <a:r>
              <a:rPr lang="en-US" dirty="0"/>
              <a:t> we might have hope.”</a:t>
            </a:r>
          </a:p>
          <a:p>
            <a:endParaRPr lang="en-US" dirty="0"/>
          </a:p>
          <a:p>
            <a:r>
              <a:rPr lang="en-US" b="1" dirty="0"/>
              <a:t>James 1:2-4</a:t>
            </a:r>
            <a:r>
              <a:rPr lang="en-US" dirty="0"/>
              <a:t> – “2  Count it all joy, my brothers, </a:t>
            </a:r>
            <a:r>
              <a:rPr lang="en-US" b="1" dirty="0"/>
              <a:t>when you meet trials</a:t>
            </a:r>
            <a:r>
              <a:rPr lang="en-US" dirty="0"/>
              <a:t> of various kinds, 3 for you know that the testing of your faith produces steadfastness. 4 And let steadfastness have its full effect, that you may be perfect and complete, lacking in nothing.”</a:t>
            </a:r>
          </a:p>
        </p:txBody>
      </p:sp>
      <p:sp>
        <p:nvSpPr>
          <p:cNvPr id="4" name="Slide Number Placeholder 3"/>
          <p:cNvSpPr>
            <a:spLocks noGrp="1"/>
          </p:cNvSpPr>
          <p:nvPr>
            <p:ph type="sldNum" sz="quarter" idx="5"/>
          </p:nvPr>
        </p:nvSpPr>
        <p:spPr/>
        <p:txBody>
          <a:bodyPr/>
          <a:lstStyle/>
          <a:p>
            <a:fld id="{9B268740-232F-487D-939C-CA2353E6316A}" type="slidenum">
              <a:rPr lang="en-US" smtClean="0"/>
              <a:t>6</a:t>
            </a:fld>
            <a:endParaRPr lang="en-US"/>
          </a:p>
        </p:txBody>
      </p:sp>
      <p:sp>
        <p:nvSpPr>
          <p:cNvPr id="5" name="Date Placeholder 4">
            <a:extLst>
              <a:ext uri="{FF2B5EF4-FFF2-40B4-BE49-F238E27FC236}">
                <a16:creationId xmlns:a16="http://schemas.microsoft.com/office/drawing/2014/main" id="{142BDD34-04F5-D40A-9440-E8B9E4D3EB2A}"/>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36D46E29-05A0-68D2-664C-E7979B21A7E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03227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Thessalonians 5:17</a:t>
            </a:r>
            <a:r>
              <a:rPr lang="en-US" dirty="0"/>
              <a:t> – “</a:t>
            </a:r>
            <a:r>
              <a:rPr lang="en-US" b="1" dirty="0"/>
              <a:t>pray without ceasing</a:t>
            </a:r>
            <a:r>
              <a:rPr lang="en-US" dirty="0"/>
              <a:t>”</a:t>
            </a:r>
          </a:p>
          <a:p>
            <a:endParaRPr lang="en-US" dirty="0"/>
          </a:p>
          <a:p>
            <a:r>
              <a:rPr lang="en-US" b="1" dirty="0"/>
              <a:t>Colossians 4:2</a:t>
            </a:r>
            <a:r>
              <a:rPr lang="en-US" dirty="0"/>
              <a:t> – “Continue </a:t>
            </a:r>
            <a:r>
              <a:rPr lang="en-US" b="1" dirty="0"/>
              <a:t>steadfastly in prayer</a:t>
            </a:r>
            <a:r>
              <a:rPr lang="en-US" dirty="0"/>
              <a:t>, being watchful in it with thanksgiving.”</a:t>
            </a:r>
          </a:p>
          <a:p>
            <a:endParaRPr lang="en-US" dirty="0"/>
          </a:p>
          <a:p>
            <a:r>
              <a:rPr lang="en-US" b="1" dirty="0"/>
              <a:t>Luke 18:1</a:t>
            </a:r>
            <a:r>
              <a:rPr lang="en-US" dirty="0"/>
              <a:t> – “And he told them a parable to the effect that they </a:t>
            </a:r>
            <a:r>
              <a:rPr lang="en-US" b="1" dirty="0"/>
              <a:t>ought always to pray</a:t>
            </a:r>
            <a:r>
              <a:rPr lang="en-US" dirty="0"/>
              <a:t> and not lose heart.”</a:t>
            </a:r>
          </a:p>
          <a:p>
            <a:endParaRPr lang="en-US" dirty="0"/>
          </a:p>
          <a:p>
            <a:endParaRPr lang="en-US" dirty="0"/>
          </a:p>
        </p:txBody>
      </p:sp>
      <p:sp>
        <p:nvSpPr>
          <p:cNvPr id="4" name="Slide Number Placeholder 3"/>
          <p:cNvSpPr>
            <a:spLocks noGrp="1"/>
          </p:cNvSpPr>
          <p:nvPr>
            <p:ph type="sldNum" sz="quarter" idx="5"/>
          </p:nvPr>
        </p:nvSpPr>
        <p:spPr/>
        <p:txBody>
          <a:bodyPr/>
          <a:lstStyle/>
          <a:p>
            <a:fld id="{9B268740-232F-487D-939C-CA2353E6316A}" type="slidenum">
              <a:rPr lang="en-US" smtClean="0"/>
              <a:t>7</a:t>
            </a:fld>
            <a:endParaRPr lang="en-US"/>
          </a:p>
        </p:txBody>
      </p:sp>
      <p:sp>
        <p:nvSpPr>
          <p:cNvPr id="5" name="Date Placeholder 4">
            <a:extLst>
              <a:ext uri="{FF2B5EF4-FFF2-40B4-BE49-F238E27FC236}">
                <a16:creationId xmlns:a16="http://schemas.microsoft.com/office/drawing/2014/main" id="{615AE979-9FF1-3EB5-C7E1-D0B6839AED88}"/>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CA4B2D91-0A4D-67DC-F0A9-07724547043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569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Timothy 5:3, 5-7, 9-16</a:t>
            </a:r>
            <a:r>
              <a:rPr lang="en-US" dirty="0"/>
              <a:t> – “3 </a:t>
            </a:r>
            <a:r>
              <a:rPr lang="en-US" b="1" dirty="0"/>
              <a:t>Honor widows</a:t>
            </a:r>
            <a:r>
              <a:rPr lang="en-US" dirty="0"/>
              <a:t> who are truly widows … 5 She who is truly a widow, left all alone, </a:t>
            </a:r>
            <a:r>
              <a:rPr lang="en-US" b="1" dirty="0"/>
              <a:t>has set her hope on God</a:t>
            </a:r>
            <a:r>
              <a:rPr lang="en-US" dirty="0"/>
              <a:t> and </a:t>
            </a:r>
            <a:r>
              <a:rPr lang="en-US" b="1" dirty="0"/>
              <a:t>continues in supplications and prayers</a:t>
            </a:r>
            <a:r>
              <a:rPr lang="en-US" dirty="0"/>
              <a:t> night and day, 6 but she who is self-indulgent is dead even while she lives. 7  Command these things as well, so that they may be without reproach … 9 Let a widow be enrolled if she is not less than sixty years of age, having been the wife of one husband,  10 and having a reputation for good works: if she has brought up children, has shown hospitality, has washed the feet of the saints, has cared for the afflicted, and has devoted herself to every good work. 11 But refuse to enroll younger widows, for when their passions draw them away from Christ, they desire to marry 12 and so incur condemnation for having abandoned their former faith. 13 Besides that, they learn to be idlers, going about from house to house, and not only idlers, but also gossips and busybodies, saying what they should not. 14 So I would have younger widows marry, bear children, manage their households, and give the adversary no occasion for slander. 15  For some have already strayed after Satan. 16 If any believing woman has relatives who are widows, let her care for them. </a:t>
            </a:r>
            <a:r>
              <a:rPr lang="en-US" b="1" dirty="0"/>
              <a:t>Let the church not be burdened,</a:t>
            </a:r>
            <a:r>
              <a:rPr lang="en-US" dirty="0"/>
              <a:t> so that it may care for those who are really widows.”</a:t>
            </a:r>
          </a:p>
          <a:p>
            <a:endParaRPr lang="en-US" dirty="0"/>
          </a:p>
          <a:p>
            <a:r>
              <a:rPr lang="en-US" b="1" dirty="0"/>
              <a:t>II Corinthians 8:1-4</a:t>
            </a:r>
            <a:r>
              <a:rPr lang="en-US" b="0" dirty="0"/>
              <a:t> – “1 We want you to know, brothers, about the grace of God that has been given among the churches of Macedonia, 2 for in a severe test of affliction, their abundance of joy and their extreme poverty have overflowed in a </a:t>
            </a:r>
            <a:r>
              <a:rPr lang="en-US" b="1" dirty="0"/>
              <a:t>wealth of generosity</a:t>
            </a:r>
            <a:r>
              <a:rPr lang="en-US" b="0" dirty="0"/>
              <a:t> on their part. 3 For they gave according to their means, as I can testify, and beyond their means, of their own free will, 4 begging us earnestly for the favor of taking part in </a:t>
            </a:r>
            <a:r>
              <a:rPr lang="en-US" b="1" dirty="0"/>
              <a:t>the relief of the saints</a:t>
            </a:r>
            <a:r>
              <a:rPr lang="en-US" b="0" dirty="0"/>
              <a:t>”</a:t>
            </a:r>
          </a:p>
          <a:p>
            <a:endParaRPr lang="en-US" b="0" dirty="0"/>
          </a:p>
          <a:p>
            <a:r>
              <a:rPr lang="en-US" b="1" dirty="0"/>
              <a:t>I Corinthians 16:1</a:t>
            </a:r>
            <a:r>
              <a:rPr lang="en-US" b="0" dirty="0"/>
              <a:t> – “Now concerning the collection </a:t>
            </a:r>
            <a:r>
              <a:rPr lang="en-US" b="1" dirty="0"/>
              <a:t>for the saints</a:t>
            </a:r>
            <a:r>
              <a:rPr lang="en-US" b="0" dirty="0"/>
              <a:t>: as I directed the churches of Galatia, so you also are to do.”</a:t>
            </a:r>
          </a:p>
        </p:txBody>
      </p:sp>
      <p:sp>
        <p:nvSpPr>
          <p:cNvPr id="4" name="Slide Number Placeholder 3"/>
          <p:cNvSpPr>
            <a:spLocks noGrp="1"/>
          </p:cNvSpPr>
          <p:nvPr>
            <p:ph type="sldNum" sz="quarter" idx="5"/>
          </p:nvPr>
        </p:nvSpPr>
        <p:spPr/>
        <p:txBody>
          <a:bodyPr/>
          <a:lstStyle/>
          <a:p>
            <a:fld id="{9B268740-232F-487D-939C-CA2353E6316A}" type="slidenum">
              <a:rPr lang="en-US" smtClean="0"/>
              <a:t>8</a:t>
            </a:fld>
            <a:endParaRPr lang="en-US"/>
          </a:p>
        </p:txBody>
      </p:sp>
      <p:sp>
        <p:nvSpPr>
          <p:cNvPr id="5" name="Date Placeholder 4">
            <a:extLst>
              <a:ext uri="{FF2B5EF4-FFF2-40B4-BE49-F238E27FC236}">
                <a16:creationId xmlns:a16="http://schemas.microsoft.com/office/drawing/2014/main" id="{1DE26B18-9B68-0014-D8F1-A0D8D3C83C8F}"/>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B5FA5CBD-AAE5-BE42-2610-0CFC5B0CBF2E}"/>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15775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6:9-12</a:t>
            </a:r>
            <a:r>
              <a:rPr lang="en-US" b="0" dirty="0"/>
              <a:t> – “9 But, beloved, we are persuaded better things of you, and things that accompany salvation, though we thus speak: 10 for </a:t>
            </a:r>
            <a:r>
              <a:rPr lang="en-US" b="1" dirty="0"/>
              <a:t>God is not unrighteous to forget your work and the love</a:t>
            </a:r>
            <a:r>
              <a:rPr lang="en-US" b="0" dirty="0"/>
              <a:t> which ye showed toward his name, in that </a:t>
            </a:r>
            <a:r>
              <a:rPr lang="en-US" b="1" dirty="0"/>
              <a:t>ye ministered unto the saints</a:t>
            </a:r>
            <a:r>
              <a:rPr lang="en-US" b="0" dirty="0"/>
              <a:t>, and still do minister. 11 And we desire that each one of you may show the same diligence unto </a:t>
            </a:r>
            <a:r>
              <a:rPr lang="en-US" b="1" dirty="0"/>
              <a:t>the fulness of hope even to the end</a:t>
            </a:r>
            <a:r>
              <a:rPr lang="en-US" b="0" dirty="0"/>
              <a:t>: 12 that ye be not sluggish, but imitators of them who through faith and patience </a:t>
            </a:r>
            <a:r>
              <a:rPr lang="en-US" b="1" dirty="0"/>
              <a:t>inherit the promises</a:t>
            </a:r>
            <a:r>
              <a:rPr lang="en-US" b="0" dirty="0"/>
              <a:t>.” (ASV)</a:t>
            </a:r>
          </a:p>
          <a:p>
            <a:endParaRPr lang="en-US" b="0" dirty="0"/>
          </a:p>
          <a:p>
            <a:endParaRPr lang="en-US" b="0" dirty="0"/>
          </a:p>
          <a:p>
            <a:r>
              <a:rPr lang="en-US" b="0" u="sng" dirty="0"/>
              <a:t>Are these a part of your character as a Christian? If not, they should be.</a:t>
            </a:r>
          </a:p>
        </p:txBody>
      </p:sp>
      <p:sp>
        <p:nvSpPr>
          <p:cNvPr id="4" name="Slide Number Placeholder 3"/>
          <p:cNvSpPr>
            <a:spLocks noGrp="1"/>
          </p:cNvSpPr>
          <p:nvPr>
            <p:ph type="sldNum" sz="quarter" idx="5"/>
          </p:nvPr>
        </p:nvSpPr>
        <p:spPr/>
        <p:txBody>
          <a:bodyPr/>
          <a:lstStyle/>
          <a:p>
            <a:fld id="{9B268740-232F-487D-939C-CA2353E6316A}" type="slidenum">
              <a:rPr lang="en-US" smtClean="0"/>
              <a:t>9</a:t>
            </a:fld>
            <a:endParaRPr lang="en-US"/>
          </a:p>
        </p:txBody>
      </p:sp>
      <p:sp>
        <p:nvSpPr>
          <p:cNvPr id="5" name="Date Placeholder 4">
            <a:extLst>
              <a:ext uri="{FF2B5EF4-FFF2-40B4-BE49-F238E27FC236}">
                <a16:creationId xmlns:a16="http://schemas.microsoft.com/office/drawing/2014/main" id="{97C428EE-115E-7717-D75A-5FF9FC1E73B1}"/>
              </a:ext>
            </a:extLst>
          </p:cNvPr>
          <p:cNvSpPr>
            <a:spLocks noGrp="1"/>
          </p:cNvSpPr>
          <p:nvPr>
            <p:ph type="dt" idx="1"/>
          </p:nvPr>
        </p:nvSpPr>
        <p:spPr/>
        <p:txBody>
          <a:bodyPr/>
          <a:lstStyle/>
          <a:p>
            <a:r>
              <a:rPr lang="en-US"/>
              <a:t>8/18/2024 pm</a:t>
            </a:r>
          </a:p>
        </p:txBody>
      </p:sp>
      <p:sp>
        <p:nvSpPr>
          <p:cNvPr id="6" name="Footer Placeholder 5">
            <a:extLst>
              <a:ext uri="{FF2B5EF4-FFF2-40B4-BE49-F238E27FC236}">
                <a16:creationId xmlns:a16="http://schemas.microsoft.com/office/drawing/2014/main" id="{F007108E-8BB1-633A-AC78-8725574BD8DC}"/>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69935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9719ED-B6C6-4C27-95F7-8F2CE4BEAB8F}" type="slidenum">
              <a:rPr lang="en-US" altLang="en-US"/>
              <a:pPr/>
              <a:t>‹#›</a:t>
            </a:fld>
            <a:endParaRPr lang="en-US" altLang="en-US"/>
          </a:p>
        </p:txBody>
      </p:sp>
    </p:spTree>
    <p:extLst>
      <p:ext uri="{BB962C8B-B14F-4D97-AF65-F5344CB8AC3E}">
        <p14:creationId xmlns:p14="http://schemas.microsoft.com/office/powerpoint/2010/main" val="336622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254B64-80A7-464D-8E3D-098A73AAAF83}" type="slidenum">
              <a:rPr lang="en-US" altLang="en-US"/>
              <a:pPr/>
              <a:t>‹#›</a:t>
            </a:fld>
            <a:endParaRPr lang="en-US" altLang="en-US"/>
          </a:p>
        </p:txBody>
      </p:sp>
    </p:spTree>
    <p:extLst>
      <p:ext uri="{BB962C8B-B14F-4D97-AF65-F5344CB8AC3E}">
        <p14:creationId xmlns:p14="http://schemas.microsoft.com/office/powerpoint/2010/main" val="102896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1889EC-460E-4BDF-A67A-BED96346D6D4}" type="slidenum">
              <a:rPr lang="en-US" altLang="en-US"/>
              <a:pPr/>
              <a:t>‹#›</a:t>
            </a:fld>
            <a:endParaRPr lang="en-US" altLang="en-US"/>
          </a:p>
        </p:txBody>
      </p:sp>
    </p:spTree>
    <p:extLst>
      <p:ext uri="{BB962C8B-B14F-4D97-AF65-F5344CB8AC3E}">
        <p14:creationId xmlns:p14="http://schemas.microsoft.com/office/powerpoint/2010/main" val="51746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91913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31524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950962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4511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13486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912491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199043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17787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D40F3B-C859-4940-B43A-33873EEDE0AA}" type="slidenum">
              <a:rPr lang="en-US" altLang="en-US"/>
              <a:pPr/>
              <a:t>‹#›</a:t>
            </a:fld>
            <a:endParaRPr lang="en-US" altLang="en-US"/>
          </a:p>
        </p:txBody>
      </p:sp>
    </p:spTree>
    <p:extLst>
      <p:ext uri="{BB962C8B-B14F-4D97-AF65-F5344CB8AC3E}">
        <p14:creationId xmlns:p14="http://schemas.microsoft.com/office/powerpoint/2010/main" val="178373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795347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98448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338811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700951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3743065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46442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56430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86789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06903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4764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EC1E94-0A29-480A-A292-2CC0AF012FCA}" type="slidenum">
              <a:rPr lang="en-US" altLang="en-US"/>
              <a:pPr/>
              <a:t>‹#›</a:t>
            </a:fld>
            <a:endParaRPr lang="en-US" altLang="en-US"/>
          </a:p>
        </p:txBody>
      </p:sp>
    </p:spTree>
    <p:extLst>
      <p:ext uri="{BB962C8B-B14F-4D97-AF65-F5344CB8AC3E}">
        <p14:creationId xmlns:p14="http://schemas.microsoft.com/office/powerpoint/2010/main" val="1482692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03921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491629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183200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05288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642413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18002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278794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960675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732961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9226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B5C196E-0BD5-4ECA-BF63-DFE3F596EA2A}" type="slidenum">
              <a:rPr lang="en-US" altLang="en-US"/>
              <a:pPr/>
              <a:t>‹#›</a:t>
            </a:fld>
            <a:endParaRPr lang="en-US" altLang="en-US"/>
          </a:p>
        </p:txBody>
      </p:sp>
    </p:spTree>
    <p:extLst>
      <p:ext uri="{BB962C8B-B14F-4D97-AF65-F5344CB8AC3E}">
        <p14:creationId xmlns:p14="http://schemas.microsoft.com/office/powerpoint/2010/main" val="516926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07468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926650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392899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497315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4266255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14271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AAAB53-AD3C-4F7F-A0A7-90406A7678FA}" type="slidenum">
              <a:rPr lang="en-US" altLang="en-US"/>
              <a:pPr/>
              <a:t>‹#›</a:t>
            </a:fld>
            <a:endParaRPr lang="en-US" altLang="en-US"/>
          </a:p>
        </p:txBody>
      </p:sp>
    </p:spTree>
    <p:extLst>
      <p:ext uri="{BB962C8B-B14F-4D97-AF65-F5344CB8AC3E}">
        <p14:creationId xmlns:p14="http://schemas.microsoft.com/office/powerpoint/2010/main" val="873558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4185542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407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AAAB53-AD3C-4F7F-A0A7-90406A7678FA}" type="slidenum">
              <a:rPr lang="en-US" altLang="en-US" smtClean="0"/>
              <a:pPr/>
              <a:t>‹#›</a:t>
            </a:fld>
            <a:endParaRPr lang="en-US" altLang="en-US"/>
          </a:p>
        </p:txBody>
      </p:sp>
    </p:spTree>
    <p:extLst>
      <p:ext uri="{BB962C8B-B14F-4D97-AF65-F5344CB8AC3E}">
        <p14:creationId xmlns:p14="http://schemas.microsoft.com/office/powerpoint/2010/main" val="322820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64B4DCE-2CE2-425E-8FEE-6DC6A5C8168B}" type="slidenum">
              <a:rPr lang="en-US" altLang="en-US"/>
              <a:pPr/>
              <a:t>‹#›</a:t>
            </a:fld>
            <a:endParaRPr lang="en-US" altLang="en-US"/>
          </a:p>
        </p:txBody>
      </p:sp>
    </p:spTree>
    <p:extLst>
      <p:ext uri="{BB962C8B-B14F-4D97-AF65-F5344CB8AC3E}">
        <p14:creationId xmlns:p14="http://schemas.microsoft.com/office/powerpoint/2010/main" val="47183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9590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0475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719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181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2008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9675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0782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299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273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885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1C54F21-81BA-48C2-B856-44C7C11F5BDB}" type="slidenum">
              <a:rPr lang="en-US" altLang="en-US"/>
              <a:pPr/>
              <a:t>‹#›</a:t>
            </a:fld>
            <a:endParaRPr lang="en-US" altLang="en-US"/>
          </a:p>
        </p:txBody>
      </p:sp>
    </p:spTree>
    <p:extLst>
      <p:ext uri="{BB962C8B-B14F-4D97-AF65-F5344CB8AC3E}">
        <p14:creationId xmlns:p14="http://schemas.microsoft.com/office/powerpoint/2010/main" val="2981838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446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75920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6401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5925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75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228982E-403D-4F64-AAE0-66FB5EC7F1E1}" type="slidenum">
              <a:rPr lang="en-US" altLang="en-US"/>
              <a:pPr/>
              <a:t>‹#›</a:t>
            </a:fld>
            <a:endParaRPr lang="en-US" altLang="en-US"/>
          </a:p>
        </p:txBody>
      </p:sp>
    </p:spTree>
    <p:extLst>
      <p:ext uri="{BB962C8B-B14F-4D97-AF65-F5344CB8AC3E}">
        <p14:creationId xmlns:p14="http://schemas.microsoft.com/office/powerpoint/2010/main" val="18817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CFAFA9-4FD8-422A-9C72-45238DFD2BE9}" type="slidenum">
              <a:rPr lang="en-US" altLang="en-US"/>
              <a:pPr/>
              <a:t>‹#›</a:t>
            </a:fld>
            <a:endParaRPr lang="en-US" altLang="en-US"/>
          </a:p>
        </p:txBody>
      </p:sp>
    </p:spTree>
    <p:extLst>
      <p:ext uri="{BB962C8B-B14F-4D97-AF65-F5344CB8AC3E}">
        <p14:creationId xmlns:p14="http://schemas.microsoft.com/office/powerpoint/2010/main" val="276347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05FEC5-4383-4C90-B851-81765B4769E2}" type="slidenum">
              <a:rPr lang="en-US" altLang="en-US"/>
              <a:pPr/>
              <a:t>‹#›</a:t>
            </a:fld>
            <a:endParaRPr lang="en-US" altLang="en-US"/>
          </a:p>
        </p:txBody>
      </p:sp>
    </p:spTree>
    <p:extLst>
      <p:ext uri="{BB962C8B-B14F-4D97-AF65-F5344CB8AC3E}">
        <p14:creationId xmlns:p14="http://schemas.microsoft.com/office/powerpoint/2010/main" val="52159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405C5FC-3EEA-418D-BD5E-16FD8AA2F2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082671891"/>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019592373"/>
      </p:ext>
    </p:extLst>
  </p:cSld>
  <p:clrMap bg1="lt1" tx1="dk1" bg2="dk2" tx2="lt2" accent1="accent1" accent2="accent2" accent3="accent3" accent4="accent4" accent5="accent5" accent6="accent6" hlink="hlink" folHlink="folHlink"/>
  <p:sldLayoutIdLst>
    <p:sldLayoutId id="214748371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405C5FC-3EEA-418D-BD5E-16FD8AA2F2AE}" type="slidenum">
              <a:rPr lang="en-US" altLang="en-US" smtClean="0"/>
              <a:pPr/>
              <a:t>‹#›</a:t>
            </a:fld>
            <a:endParaRPr lang="en-US" altLang="en-US"/>
          </a:p>
        </p:txBody>
      </p:sp>
    </p:spTree>
    <p:extLst>
      <p:ext uri="{BB962C8B-B14F-4D97-AF65-F5344CB8AC3E}">
        <p14:creationId xmlns:p14="http://schemas.microsoft.com/office/powerpoint/2010/main" val="1592825126"/>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90952"/>
            <a:ext cx="7772400" cy="523220"/>
          </a:xfrm>
        </p:spPr>
        <p:txBody>
          <a:bodyPr>
            <a:spAutoFit/>
          </a:bodyPr>
          <a:lstStyle/>
          <a:p>
            <a:r>
              <a:rPr lang="en-US" sz="2800" cap="none" dirty="0">
                <a:solidFill>
                  <a:schemeClr val="bg1"/>
                </a:solidFill>
                <a:latin typeface="+mn-lt"/>
              </a:rPr>
              <a:t>Romans 12:9-21</a:t>
            </a:r>
          </a:p>
        </p:txBody>
      </p:sp>
      <p:sp>
        <p:nvSpPr>
          <p:cNvPr id="3" name="Subtitle 2"/>
          <p:cNvSpPr>
            <a:spLocks noGrp="1"/>
          </p:cNvSpPr>
          <p:nvPr>
            <p:ph type="subTitle" idx="1"/>
          </p:nvPr>
        </p:nvSpPr>
        <p:spPr>
          <a:xfrm>
            <a:off x="76200" y="1059359"/>
            <a:ext cx="8991600" cy="830997"/>
          </a:xfrm>
        </p:spPr>
        <p:txBody>
          <a:bodyPr wrap="square">
            <a:spAutoFit/>
          </a:bodyPr>
          <a:lstStyle/>
          <a:p>
            <a:r>
              <a:rPr lang="en-US" sz="4800" b="1" dirty="0">
                <a:solidFill>
                  <a:schemeClr val="bg1"/>
                </a:solidFill>
                <a:latin typeface="+mj-lt"/>
              </a:rPr>
              <a:t>The Character Of A Christian</a:t>
            </a:r>
            <a:endParaRPr lang="en-US" sz="1800" b="1" dirty="0">
              <a:solidFill>
                <a:schemeClr val="bg1"/>
              </a:solidFill>
              <a:latin typeface="+mj-lt"/>
            </a:endParaRPr>
          </a:p>
        </p:txBody>
      </p:sp>
    </p:spTree>
    <p:extLst>
      <p:ext uri="{BB962C8B-B14F-4D97-AF65-F5344CB8AC3E}">
        <p14:creationId xmlns:p14="http://schemas.microsoft.com/office/powerpoint/2010/main" val="248171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82880" y="1051560"/>
            <a:ext cx="8796528" cy="5740033"/>
          </a:xfrm>
        </p:spPr>
        <p:txBody>
          <a:bodyPr wrap="square">
            <a:spAutoFit/>
          </a:bodyPr>
          <a:lstStyle/>
          <a:p>
            <a:pPr>
              <a:lnSpc>
                <a:spcPct val="100000"/>
              </a:lnSpc>
              <a:spcBef>
                <a:spcPts val="0"/>
              </a:spcBef>
              <a:spcAft>
                <a:spcPts val="600"/>
              </a:spcAft>
              <a:buClr>
                <a:schemeClr val="bg1"/>
              </a:buClr>
              <a:buSzPct val="100000"/>
              <a:buFont typeface="Arial" panose="020B0604020202020204" pitchFamily="34" charset="0"/>
              <a:buChar char="•"/>
            </a:pPr>
            <a:r>
              <a:rPr lang="en-US" sz="3200" cap="none" dirty="0">
                <a:solidFill>
                  <a:schemeClr val="bg1"/>
                </a:solidFill>
                <a:cs typeface="Arial" panose="020B0604020202020204" pitchFamily="34" charset="0"/>
              </a:rPr>
              <a:t> </a:t>
            </a:r>
            <a:r>
              <a:rPr lang="en-US" sz="3200" dirty="0">
                <a:solidFill>
                  <a:schemeClr val="bg1"/>
                </a:solidFill>
                <a:cs typeface="Arial" panose="020B0604020202020204" pitchFamily="34" charset="0"/>
              </a:rPr>
              <a:t>Hear the Word of God</a:t>
            </a:r>
          </a:p>
          <a:p>
            <a:pPr lvl="1">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James 1:21 – “Therefore put away all filthiness and rampant wickedness and receive with meekness the implanted word, which is able to save your souls.”</a:t>
            </a:r>
          </a:p>
          <a:p>
            <a:pPr>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 Believe the Gospel message</a:t>
            </a:r>
          </a:p>
          <a:p>
            <a:pPr lvl="1">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Hebrews 11:6 – “And without faith it is impossible to please him, for whoever would draw near to God must believe that he exists and that he rewards those who seek him.”</a:t>
            </a:r>
          </a:p>
        </p:txBody>
      </p:sp>
      <p:sp>
        <p:nvSpPr>
          <p:cNvPr id="3" name="Title 1">
            <a:extLst>
              <a:ext uri="{FF2B5EF4-FFF2-40B4-BE49-F238E27FC236}">
                <a16:creationId xmlns:a16="http://schemas.microsoft.com/office/drawing/2014/main" id="{F7DDD2F6-6553-80A9-7069-202D912A26E4}"/>
              </a:ext>
            </a:extLst>
          </p:cNvPr>
          <p:cNvSpPr>
            <a:spLocks noGrp="1"/>
          </p:cNvSpPr>
          <p:nvPr>
            <p:ph type="title"/>
          </p:nvPr>
        </p:nvSpPr>
        <p:spPr>
          <a:xfrm>
            <a:off x="457200" y="274320"/>
            <a:ext cx="7664362" cy="692497"/>
          </a:xfrm>
        </p:spPr>
        <p:txBody>
          <a:bodyPr wrap="square">
            <a:spAutoFit/>
          </a:bodyPr>
          <a:lstStyle/>
          <a:p>
            <a:r>
              <a:rPr lang="en-US" sz="3900" b="1" dirty="0">
                <a:solidFill>
                  <a:schemeClr val="bg1"/>
                </a:solidFill>
              </a:rPr>
              <a:t>What God Wants You To Do</a:t>
            </a:r>
          </a:p>
        </p:txBody>
      </p:sp>
    </p:spTree>
    <p:extLst>
      <p:ext uri="{BB962C8B-B14F-4D97-AF65-F5344CB8AC3E}">
        <p14:creationId xmlns:p14="http://schemas.microsoft.com/office/powerpoint/2010/main" val="40327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82880" y="1051560"/>
            <a:ext cx="8796528" cy="5410712"/>
          </a:xfrm>
        </p:spPr>
        <p:txBody>
          <a:bodyPr wrap="square">
            <a:spAutoFit/>
          </a:bodyPr>
          <a:lstStyle/>
          <a:p>
            <a:pPr>
              <a:lnSpc>
                <a:spcPct val="90000"/>
              </a:lnSpc>
              <a:spcBef>
                <a:spcPts val="0"/>
              </a:spcBef>
              <a:spcAft>
                <a:spcPts val="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Repent of your sins</a:t>
            </a:r>
          </a:p>
          <a:p>
            <a:pPr lvl="1">
              <a:lnSpc>
                <a:spcPct val="90000"/>
              </a:lnSpc>
              <a:spcBef>
                <a:spcPts val="0"/>
              </a:spcBef>
              <a:spcAft>
                <a:spcPts val="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Acts 3:19 – “Repent therefore, and turn again, that your sins may be blotted out”</a:t>
            </a:r>
          </a:p>
          <a:p>
            <a:pPr>
              <a:lnSpc>
                <a:spcPct val="90000"/>
              </a:lnSpc>
              <a:spcBef>
                <a:spcPts val="0"/>
              </a:spcBef>
              <a:spcAft>
                <a:spcPts val="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Confess that Jesus is the Son of God</a:t>
            </a:r>
          </a:p>
          <a:p>
            <a:pPr lvl="1">
              <a:lnSpc>
                <a:spcPct val="90000"/>
              </a:lnSpc>
              <a:spcBef>
                <a:spcPts val="0"/>
              </a:spcBef>
              <a:spcAft>
                <a:spcPts val="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Romans 10:9-10 – “… because, if you confess with your mouth that Jesus is Lord and believe in your heart that God raised him from the dead, you will be saved. 10 For with the heart one believes and is justified, and with the mouth one confesses and is saved.”</a:t>
            </a:r>
          </a:p>
        </p:txBody>
      </p:sp>
      <p:sp>
        <p:nvSpPr>
          <p:cNvPr id="5" name="Title 1">
            <a:extLst>
              <a:ext uri="{FF2B5EF4-FFF2-40B4-BE49-F238E27FC236}">
                <a16:creationId xmlns:a16="http://schemas.microsoft.com/office/drawing/2014/main" id="{1D4FCC18-1D51-9FB1-A6CF-FDFE07E8F881}"/>
              </a:ext>
            </a:extLst>
          </p:cNvPr>
          <p:cNvSpPr>
            <a:spLocks noGrp="1"/>
          </p:cNvSpPr>
          <p:nvPr>
            <p:ph type="title"/>
          </p:nvPr>
        </p:nvSpPr>
        <p:spPr>
          <a:xfrm>
            <a:off x="457200" y="274320"/>
            <a:ext cx="7664362" cy="692497"/>
          </a:xfrm>
        </p:spPr>
        <p:txBody>
          <a:bodyPr wrap="square">
            <a:spAutoFit/>
          </a:bodyPr>
          <a:lstStyle/>
          <a:p>
            <a:r>
              <a:rPr lang="en-US" sz="3900" b="1" dirty="0">
                <a:solidFill>
                  <a:schemeClr val="bg1"/>
                </a:solidFill>
              </a:rPr>
              <a:t>What God Wants You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82880" y="1051560"/>
            <a:ext cx="8796528" cy="4755148"/>
          </a:xfrm>
        </p:spPr>
        <p:txBody>
          <a:bodyPr wrap="square">
            <a:spAutoFit/>
          </a:bodyPr>
          <a:lstStyle/>
          <a:p>
            <a:pPr>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Be immersed in water</a:t>
            </a:r>
          </a:p>
          <a:p>
            <a:pPr lvl="1">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 Acts 2:38 – “And Peter said to them, ‘Repent and be baptized every one of you in the name of Jesus Christ for the forgiveness of your sins, and you will receive the gift of the Holy Spirit.’”</a:t>
            </a:r>
          </a:p>
          <a:p>
            <a:pPr>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 Remain faithful</a:t>
            </a:r>
          </a:p>
          <a:p>
            <a:pPr lvl="1">
              <a:lnSpc>
                <a:spcPct val="100000"/>
              </a:lnSpc>
              <a:spcBef>
                <a:spcPts val="0"/>
              </a:spcBef>
              <a:spcAft>
                <a:spcPts val="600"/>
              </a:spcAft>
              <a:buClr>
                <a:schemeClr val="bg1"/>
              </a:buClr>
              <a:buSzPct val="100000"/>
              <a:buFont typeface="Arial" panose="020B0604020202020204" pitchFamily="34" charset="0"/>
              <a:buChar char="•"/>
            </a:pPr>
            <a:r>
              <a:rPr lang="en-US" sz="3200" dirty="0">
                <a:solidFill>
                  <a:schemeClr val="bg1"/>
                </a:solidFill>
                <a:cs typeface="Arial" panose="020B0604020202020204" pitchFamily="34" charset="0"/>
              </a:rPr>
              <a:t>Hebrews 3:12-14 – “… if indeed we hold our original confidence firm to the end”</a:t>
            </a:r>
            <a:endParaRPr lang="en-US" sz="3200" cap="none" dirty="0">
              <a:solidFill>
                <a:schemeClr val="bg1"/>
              </a:solidFill>
              <a:cs typeface="Arial" panose="020B0604020202020204" pitchFamily="34" charset="0"/>
            </a:endParaRPr>
          </a:p>
        </p:txBody>
      </p:sp>
      <p:sp>
        <p:nvSpPr>
          <p:cNvPr id="5" name="Title 1">
            <a:extLst>
              <a:ext uri="{FF2B5EF4-FFF2-40B4-BE49-F238E27FC236}">
                <a16:creationId xmlns:a16="http://schemas.microsoft.com/office/drawing/2014/main" id="{0272C94F-697F-35F2-403B-5B7BAE494919}"/>
              </a:ext>
            </a:extLst>
          </p:cNvPr>
          <p:cNvSpPr>
            <a:spLocks noGrp="1"/>
          </p:cNvSpPr>
          <p:nvPr>
            <p:ph type="title"/>
          </p:nvPr>
        </p:nvSpPr>
        <p:spPr>
          <a:xfrm>
            <a:off x="457200" y="274320"/>
            <a:ext cx="7664362" cy="692497"/>
          </a:xfrm>
        </p:spPr>
        <p:txBody>
          <a:bodyPr wrap="square">
            <a:spAutoFit/>
          </a:bodyPr>
          <a:lstStyle/>
          <a:p>
            <a:r>
              <a:rPr lang="en-US" sz="3900" b="1" dirty="0">
                <a:solidFill>
                  <a:schemeClr val="bg1"/>
                </a:solidFill>
              </a:rPr>
              <a:t>What God Wants You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6554867" cy="707886"/>
          </a:xfrm>
        </p:spPr>
        <p:txBody>
          <a:bodyPr>
            <a:spAutoFit/>
          </a:bodyPr>
          <a:lstStyle/>
          <a:p>
            <a:r>
              <a:rPr lang="en-US" sz="4000" b="1" dirty="0">
                <a:solidFill>
                  <a:schemeClr val="bg1"/>
                </a:solidFill>
              </a:rPr>
              <a:t>CHARACTER</a:t>
            </a:r>
          </a:p>
        </p:txBody>
      </p:sp>
      <p:sp>
        <p:nvSpPr>
          <p:cNvPr id="3" name="Content Placeholder 2"/>
          <p:cNvSpPr>
            <a:spLocks noGrp="1"/>
          </p:cNvSpPr>
          <p:nvPr>
            <p:ph idx="1"/>
          </p:nvPr>
        </p:nvSpPr>
        <p:spPr>
          <a:xfrm>
            <a:off x="182880" y="1051560"/>
            <a:ext cx="8796528" cy="5367623"/>
          </a:xfrm>
        </p:spPr>
        <p:txBody>
          <a:bodyPr wrap="square">
            <a:spAutoFit/>
          </a:bodyPr>
          <a:lstStyle/>
          <a:p>
            <a:pPr>
              <a:buClr>
                <a:schemeClr val="bg1"/>
              </a:buClr>
              <a:buSzPct val="100000"/>
              <a:buFont typeface="Arial" panose="020B0604020202020204" pitchFamily="34" charset="0"/>
              <a:buChar char="•"/>
            </a:pPr>
            <a:r>
              <a:rPr lang="en-US" sz="3200" dirty="0">
                <a:solidFill>
                  <a:schemeClr val="bg1"/>
                </a:solidFill>
              </a:rPr>
              <a:t>“The combination of qualities or features that distinguishes one person from another …” </a:t>
            </a:r>
          </a:p>
          <a:p>
            <a:pPr>
              <a:buClr>
                <a:schemeClr val="bg1"/>
              </a:buClr>
              <a:buSzPct val="100000"/>
              <a:buFont typeface="Arial" panose="020B0604020202020204" pitchFamily="34" charset="0"/>
              <a:buChar char="•"/>
            </a:pPr>
            <a:r>
              <a:rPr lang="en-US" sz="3200" dirty="0">
                <a:solidFill>
                  <a:schemeClr val="bg1"/>
                </a:solidFill>
              </a:rPr>
              <a:t>To build up the character of a Christian we can use some of the attributes in our reading.</a:t>
            </a:r>
          </a:p>
          <a:p>
            <a:pPr lvl="1">
              <a:buClr>
                <a:schemeClr val="bg1"/>
              </a:buClr>
              <a:buSzPct val="100000"/>
              <a:buFont typeface="Arial" panose="020B0604020202020204" pitchFamily="34" charset="0"/>
              <a:buChar char="•"/>
            </a:pPr>
            <a:r>
              <a:rPr lang="en-US" sz="3200" dirty="0">
                <a:solidFill>
                  <a:schemeClr val="bg1"/>
                </a:solidFill>
              </a:rPr>
              <a:t>Romans 12:12-13 – “Rejoice in hope, be patient in tribulation, be constant in prayer. Contribute to the needs of the saints …”</a:t>
            </a:r>
          </a:p>
        </p:txBody>
      </p:sp>
    </p:spTree>
    <p:extLst>
      <p:ext uri="{BB962C8B-B14F-4D97-AF65-F5344CB8AC3E}">
        <p14:creationId xmlns:p14="http://schemas.microsoft.com/office/powerpoint/2010/main" val="236286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051560"/>
            <a:ext cx="8796528" cy="5509200"/>
          </a:xfrm>
        </p:spPr>
        <p:txBody>
          <a:bodyPr>
            <a:spAutoFit/>
          </a:bodyPr>
          <a:lstStyle/>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What is Hope?</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Hope defined as: “To wish for something with expectation of its fulfillment.”</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“To look forward to with confidence or expectation …”</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“To expect and desire. -n. 1. A wish or desire accompanied by confident expectation of its fulfillment.”</a:t>
            </a:r>
          </a:p>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Romans 8:24-25 – “For who hopes for what he sees?”</a:t>
            </a:r>
          </a:p>
        </p:txBody>
      </p:sp>
      <p:sp>
        <p:nvSpPr>
          <p:cNvPr id="4" name="Title 1">
            <a:extLst>
              <a:ext uri="{FF2B5EF4-FFF2-40B4-BE49-F238E27FC236}">
                <a16:creationId xmlns:a16="http://schemas.microsoft.com/office/drawing/2014/main" id="{173B6585-A5D4-D0A3-3EB5-675BCE81BDEE}"/>
              </a:ext>
            </a:extLst>
          </p:cNvPr>
          <p:cNvSpPr txBox="1">
            <a:spLocks/>
          </p:cNvSpPr>
          <p:nvPr/>
        </p:nvSpPr>
        <p:spPr>
          <a:xfrm>
            <a:off x="457200" y="274320"/>
            <a:ext cx="6554867" cy="707886"/>
          </a:xfrm>
          <a:prstGeom prst="rect">
            <a:avLst/>
          </a:prstGeom>
          <a:effectLst/>
        </p:spPr>
        <p:txBody>
          <a:bodyPr vert="horz" lIns="91440" tIns="45720" rIns="91440" bIns="45720" rtlCol="0" anchor="ctr">
            <a:sp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rPr>
              <a:t>REJOICING IN HOPE</a:t>
            </a:r>
          </a:p>
        </p:txBody>
      </p:sp>
    </p:spTree>
    <p:extLst>
      <p:ext uri="{BB962C8B-B14F-4D97-AF65-F5344CB8AC3E}">
        <p14:creationId xmlns:p14="http://schemas.microsoft.com/office/powerpoint/2010/main" val="42449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928572" cy="707886"/>
          </a:xfrm>
        </p:spPr>
        <p:txBody>
          <a:bodyPr wrap="square">
            <a:spAutoFit/>
          </a:bodyPr>
          <a:lstStyle/>
          <a:p>
            <a:r>
              <a:rPr lang="en-US" sz="4000" b="1" dirty="0">
                <a:solidFill>
                  <a:schemeClr val="bg1"/>
                </a:solidFill>
              </a:rPr>
              <a:t>Our Hope Is Only In The Lord</a:t>
            </a:r>
            <a:endParaRPr lang="en-US" sz="3600" b="1" dirty="0">
              <a:solidFill>
                <a:schemeClr val="bg1"/>
              </a:solidFill>
            </a:endParaRPr>
          </a:p>
        </p:txBody>
      </p:sp>
      <p:sp>
        <p:nvSpPr>
          <p:cNvPr id="3" name="Content Placeholder 2"/>
          <p:cNvSpPr>
            <a:spLocks noGrp="1"/>
          </p:cNvSpPr>
          <p:nvPr>
            <p:ph idx="1"/>
          </p:nvPr>
        </p:nvSpPr>
        <p:spPr>
          <a:xfrm>
            <a:off x="182880" y="1051560"/>
            <a:ext cx="8796528" cy="5509200"/>
          </a:xfrm>
        </p:spPr>
        <p:txBody>
          <a:bodyPr>
            <a:spAutoFit/>
          </a:bodyPr>
          <a:lstStyle/>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Rejoice in the Lord</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Philippians 4:4 – “Rejoice in the Lord …”</a:t>
            </a:r>
          </a:p>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Hope only in His teaching</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Matthew 15:7-9 – “heart is far from me”</a:t>
            </a:r>
          </a:p>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The hope of salvation is only in Him</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Acts 4:11-12 – “salvation in no one else”</a:t>
            </a:r>
          </a:p>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Only in His promises</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II Peter 1:3-4 – “… very great promises”</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II Corinthians 1:19-20 – “… the promises of God …”</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II Corinthians 6:18-7:1 – “these promises”</a:t>
            </a:r>
          </a:p>
        </p:txBody>
      </p:sp>
    </p:spTree>
    <p:extLst>
      <p:ext uri="{BB962C8B-B14F-4D97-AF65-F5344CB8AC3E}">
        <p14:creationId xmlns:p14="http://schemas.microsoft.com/office/powerpoint/2010/main" val="30594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051560"/>
            <a:ext cx="8796528" cy="5632311"/>
          </a:xfrm>
        </p:spPr>
        <p:txBody>
          <a:bodyPr>
            <a:spAutoFit/>
          </a:bodyPr>
          <a:lstStyle/>
          <a:p>
            <a:pPr>
              <a:spcBef>
                <a:spcPts val="0"/>
              </a:spcBef>
              <a:buClr>
                <a:schemeClr val="bg1"/>
              </a:buClr>
              <a:buSzPct val="100000"/>
              <a:buFont typeface="Arial" panose="020B0604020202020204" pitchFamily="34" charset="0"/>
              <a:buChar char="•"/>
            </a:pPr>
            <a:r>
              <a:rPr lang="en-US" sz="3200" dirty="0">
                <a:solidFill>
                  <a:schemeClr val="bg1"/>
                </a:solidFill>
              </a:rPr>
              <a:t>Paul commands it</a:t>
            </a:r>
          </a:p>
          <a:p>
            <a:pPr lvl="1">
              <a:spcBef>
                <a:spcPts val="0"/>
              </a:spcBef>
              <a:buClr>
                <a:schemeClr val="bg1"/>
              </a:buClr>
              <a:buSzPct val="100000"/>
              <a:buFont typeface="Arial" panose="020B0604020202020204" pitchFamily="34" charset="0"/>
              <a:buChar char="•"/>
            </a:pPr>
            <a:r>
              <a:rPr lang="en-US" sz="3200" dirty="0">
                <a:solidFill>
                  <a:schemeClr val="bg1"/>
                </a:solidFill>
              </a:rPr>
              <a:t>Philippians 4:4 – “Rejoice in the Lord …”</a:t>
            </a:r>
          </a:p>
          <a:p>
            <a:pPr lvl="1">
              <a:spcBef>
                <a:spcPts val="0"/>
              </a:spcBef>
              <a:buClr>
                <a:schemeClr val="bg1"/>
              </a:buClr>
              <a:buSzPct val="100000"/>
              <a:buFont typeface="Arial" panose="020B0604020202020204" pitchFamily="34" charset="0"/>
              <a:buChar char="•"/>
            </a:pPr>
            <a:r>
              <a:rPr lang="en-US" sz="3200" dirty="0">
                <a:solidFill>
                  <a:schemeClr val="bg1"/>
                </a:solidFill>
              </a:rPr>
              <a:t>I Thessalonians 5:16 – “Rejoice always”</a:t>
            </a:r>
          </a:p>
          <a:p>
            <a:pPr>
              <a:spcBef>
                <a:spcPts val="0"/>
              </a:spcBef>
              <a:buClr>
                <a:schemeClr val="bg1"/>
              </a:buClr>
              <a:buSzPct val="100000"/>
              <a:buFont typeface="Arial" panose="020B0604020202020204" pitchFamily="34" charset="0"/>
              <a:buChar char="•"/>
            </a:pPr>
            <a:r>
              <a:rPr lang="en-US" sz="3200" dirty="0">
                <a:solidFill>
                  <a:schemeClr val="bg1"/>
                </a:solidFill>
              </a:rPr>
              <a:t>For the salvation of your soul</a:t>
            </a:r>
          </a:p>
          <a:p>
            <a:pPr lvl="1">
              <a:spcBef>
                <a:spcPts val="0"/>
              </a:spcBef>
              <a:buClr>
                <a:schemeClr val="bg1"/>
              </a:buClr>
              <a:buSzPct val="100000"/>
              <a:buFont typeface="Arial" panose="020B0604020202020204" pitchFamily="34" charset="0"/>
              <a:buChar char="•"/>
            </a:pPr>
            <a:r>
              <a:rPr lang="en-US" sz="3200" dirty="0">
                <a:solidFill>
                  <a:schemeClr val="bg1"/>
                </a:solidFill>
              </a:rPr>
              <a:t>I Peter 1:7-9 – “… rejoice with joy …”</a:t>
            </a:r>
          </a:p>
          <a:p>
            <a:pPr>
              <a:spcBef>
                <a:spcPts val="0"/>
              </a:spcBef>
              <a:buClr>
                <a:schemeClr val="bg1"/>
              </a:buClr>
              <a:buSzPct val="100000"/>
              <a:buFont typeface="Arial" panose="020B0604020202020204" pitchFamily="34" charset="0"/>
              <a:buChar char="•"/>
            </a:pPr>
            <a:r>
              <a:rPr lang="en-US" sz="3200" dirty="0">
                <a:solidFill>
                  <a:schemeClr val="bg1"/>
                </a:solidFill>
              </a:rPr>
              <a:t>Your name is written in Heaven</a:t>
            </a:r>
          </a:p>
          <a:p>
            <a:pPr lvl="1">
              <a:spcBef>
                <a:spcPts val="0"/>
              </a:spcBef>
              <a:buClr>
                <a:schemeClr val="bg1"/>
              </a:buClr>
              <a:buSzPct val="100000"/>
              <a:buFont typeface="Arial" panose="020B0604020202020204" pitchFamily="34" charset="0"/>
              <a:buChar char="•"/>
            </a:pPr>
            <a:r>
              <a:rPr lang="en-US" sz="3200" dirty="0">
                <a:solidFill>
                  <a:schemeClr val="bg1"/>
                </a:solidFill>
              </a:rPr>
              <a:t>Luke 10:20 – “… your names are written in heaven”</a:t>
            </a:r>
          </a:p>
          <a:p>
            <a:pPr>
              <a:spcBef>
                <a:spcPts val="0"/>
              </a:spcBef>
              <a:buClr>
                <a:schemeClr val="bg1"/>
              </a:buClr>
              <a:buSzPct val="100000"/>
              <a:buFont typeface="Arial" panose="020B0604020202020204" pitchFamily="34" charset="0"/>
              <a:buChar char="•"/>
            </a:pPr>
            <a:r>
              <a:rPr lang="en-US" sz="3200" dirty="0">
                <a:solidFill>
                  <a:schemeClr val="bg1"/>
                </a:solidFill>
              </a:rPr>
              <a:t>Hold firm to the end</a:t>
            </a:r>
          </a:p>
          <a:p>
            <a:pPr lvl="1">
              <a:spcBef>
                <a:spcPts val="0"/>
              </a:spcBef>
              <a:buClr>
                <a:schemeClr val="bg1"/>
              </a:buClr>
              <a:buSzPct val="100000"/>
              <a:buFont typeface="Arial" panose="020B0604020202020204" pitchFamily="34" charset="0"/>
              <a:buChar char="•"/>
            </a:pPr>
            <a:r>
              <a:rPr lang="en-US" sz="3200" dirty="0">
                <a:solidFill>
                  <a:schemeClr val="bg1"/>
                </a:solidFill>
              </a:rPr>
              <a:t>Hebrews 3:5-6 – “… hold fast …”</a:t>
            </a:r>
          </a:p>
        </p:txBody>
      </p:sp>
      <p:sp>
        <p:nvSpPr>
          <p:cNvPr id="4" name="Title 1">
            <a:extLst>
              <a:ext uri="{FF2B5EF4-FFF2-40B4-BE49-F238E27FC236}">
                <a16:creationId xmlns:a16="http://schemas.microsoft.com/office/drawing/2014/main" id="{FBD0664C-AE38-A19A-A9D8-F3092526EEF5}"/>
              </a:ext>
            </a:extLst>
          </p:cNvPr>
          <p:cNvSpPr txBox="1">
            <a:spLocks/>
          </p:cNvSpPr>
          <p:nvPr/>
        </p:nvSpPr>
        <p:spPr>
          <a:xfrm>
            <a:off x="457200" y="274320"/>
            <a:ext cx="7928572" cy="707886"/>
          </a:xfrm>
          <a:prstGeom prst="rect">
            <a:avLst/>
          </a:prstGeom>
          <a:effectLst/>
        </p:spPr>
        <p:txBody>
          <a:bodyPr vert="horz" wrap="square" lIns="91440" tIns="45720" rIns="91440" bIns="45720" rtlCol="0" anchor="ctr">
            <a:sp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rPr>
              <a:t>Reasons For Rejoicing</a:t>
            </a:r>
            <a:endParaRPr lang="en-US" sz="3600" b="1" dirty="0">
              <a:solidFill>
                <a:schemeClr val="bg1"/>
              </a:solidFill>
            </a:endParaRPr>
          </a:p>
        </p:txBody>
      </p:sp>
    </p:spTree>
    <p:extLst>
      <p:ext uri="{BB962C8B-B14F-4D97-AF65-F5344CB8AC3E}">
        <p14:creationId xmlns:p14="http://schemas.microsoft.com/office/powerpoint/2010/main" val="17509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51560"/>
            <a:ext cx="8961120" cy="5632311"/>
          </a:xfrm>
        </p:spPr>
        <p:txBody>
          <a:bodyPr wrap="square">
            <a:spAutoFit/>
          </a:bodyPr>
          <a:lstStyle/>
          <a:p>
            <a:pPr>
              <a:spcBef>
                <a:spcPts val="0"/>
              </a:spcBef>
              <a:buClr>
                <a:schemeClr val="bg1"/>
              </a:buClr>
              <a:buSzPct val="100000"/>
              <a:buFont typeface="Arial" panose="020B0604020202020204" pitchFamily="34" charset="0"/>
              <a:buChar char="•"/>
            </a:pPr>
            <a:r>
              <a:rPr lang="en-US" sz="3200" dirty="0">
                <a:solidFill>
                  <a:schemeClr val="bg1"/>
                </a:solidFill>
              </a:rPr>
              <a:t>Patience in waiting on God</a:t>
            </a:r>
          </a:p>
          <a:p>
            <a:pPr lvl="1">
              <a:spcBef>
                <a:spcPts val="0"/>
              </a:spcBef>
              <a:buClr>
                <a:schemeClr val="bg1"/>
              </a:buClr>
              <a:buSzPct val="100000"/>
              <a:buFont typeface="Arial" panose="020B0604020202020204" pitchFamily="34" charset="0"/>
              <a:buChar char="•"/>
            </a:pPr>
            <a:r>
              <a:rPr lang="en-US" sz="3200" dirty="0">
                <a:solidFill>
                  <a:schemeClr val="bg1"/>
                </a:solidFill>
              </a:rPr>
              <a:t>Psalms 37:7 – “… wait patiently for him”</a:t>
            </a:r>
          </a:p>
          <a:p>
            <a:pPr lvl="1">
              <a:spcBef>
                <a:spcPts val="0"/>
              </a:spcBef>
              <a:buClr>
                <a:schemeClr val="bg1"/>
              </a:buClr>
              <a:buSzPct val="100000"/>
              <a:buFont typeface="Arial" panose="020B0604020202020204" pitchFamily="34" charset="0"/>
              <a:buChar char="•"/>
            </a:pPr>
            <a:r>
              <a:rPr lang="en-US" sz="3200" dirty="0">
                <a:solidFill>
                  <a:schemeClr val="bg1"/>
                </a:solidFill>
              </a:rPr>
              <a:t>Psalms 40:1 – “I waited patiently …”</a:t>
            </a:r>
          </a:p>
          <a:p>
            <a:pPr lvl="1">
              <a:spcBef>
                <a:spcPts val="0"/>
              </a:spcBef>
              <a:buClr>
                <a:schemeClr val="bg1"/>
              </a:buClr>
              <a:buSzPct val="100000"/>
              <a:buFont typeface="Arial" panose="020B0604020202020204" pitchFamily="34" charset="0"/>
              <a:buChar char="•"/>
            </a:pPr>
            <a:r>
              <a:rPr lang="en-US" sz="3200" dirty="0">
                <a:solidFill>
                  <a:schemeClr val="bg1"/>
                </a:solidFill>
              </a:rPr>
              <a:t>We need to exercise patience when waiting on God</a:t>
            </a:r>
          </a:p>
          <a:p>
            <a:pPr>
              <a:spcBef>
                <a:spcPts val="0"/>
              </a:spcBef>
              <a:buClr>
                <a:schemeClr val="bg1"/>
              </a:buClr>
              <a:buSzPct val="100000"/>
              <a:buFont typeface="Arial" panose="020B0604020202020204" pitchFamily="34" charset="0"/>
              <a:buChar char="•"/>
            </a:pPr>
            <a:r>
              <a:rPr lang="en-US" sz="3200" dirty="0">
                <a:solidFill>
                  <a:schemeClr val="bg1"/>
                </a:solidFill>
              </a:rPr>
              <a:t>Hope is secured in patience</a:t>
            </a:r>
          </a:p>
          <a:p>
            <a:pPr lvl="1">
              <a:spcBef>
                <a:spcPts val="0"/>
              </a:spcBef>
              <a:buClr>
                <a:schemeClr val="bg1"/>
              </a:buClr>
              <a:buSzPct val="100000"/>
              <a:buFont typeface="Arial" panose="020B0604020202020204" pitchFamily="34" charset="0"/>
              <a:buChar char="•"/>
            </a:pPr>
            <a:r>
              <a:rPr lang="en-US" sz="3200" dirty="0">
                <a:solidFill>
                  <a:schemeClr val="bg1"/>
                </a:solidFill>
              </a:rPr>
              <a:t>Romans 15:1-4 – “… encouragement …”</a:t>
            </a:r>
          </a:p>
          <a:p>
            <a:pPr>
              <a:spcBef>
                <a:spcPts val="0"/>
              </a:spcBef>
              <a:buClr>
                <a:schemeClr val="bg1"/>
              </a:buClr>
              <a:buSzPct val="100000"/>
              <a:buFont typeface="Arial" panose="020B0604020202020204" pitchFamily="34" charset="0"/>
              <a:buChar char="•"/>
            </a:pPr>
            <a:r>
              <a:rPr lang="en-US" sz="3200" dirty="0">
                <a:solidFill>
                  <a:schemeClr val="bg1"/>
                </a:solidFill>
              </a:rPr>
              <a:t>How is patience cultivated?</a:t>
            </a:r>
          </a:p>
          <a:p>
            <a:pPr lvl="1">
              <a:spcBef>
                <a:spcPts val="0"/>
              </a:spcBef>
              <a:buClr>
                <a:schemeClr val="bg1"/>
              </a:buClr>
              <a:buSzPct val="100000"/>
              <a:buFont typeface="Arial" panose="020B0604020202020204" pitchFamily="34" charset="0"/>
              <a:buChar char="•"/>
            </a:pPr>
            <a:r>
              <a:rPr lang="en-US" sz="3200" dirty="0">
                <a:solidFill>
                  <a:schemeClr val="bg1"/>
                </a:solidFill>
              </a:rPr>
              <a:t>James 1:2-4 – “when you meet trials …”</a:t>
            </a:r>
          </a:p>
          <a:p>
            <a:pPr lvl="2">
              <a:spcBef>
                <a:spcPts val="0"/>
              </a:spcBef>
              <a:buClr>
                <a:schemeClr val="bg1"/>
              </a:buClr>
              <a:buSzPct val="100000"/>
              <a:buFont typeface="Arial" panose="020B0604020202020204" pitchFamily="34" charset="0"/>
              <a:buChar char="•"/>
            </a:pPr>
            <a:r>
              <a:rPr lang="en-US" sz="3200" dirty="0">
                <a:solidFill>
                  <a:schemeClr val="bg1"/>
                </a:solidFill>
              </a:rPr>
              <a:t>Patience means “steadfastness”</a:t>
            </a:r>
          </a:p>
        </p:txBody>
      </p:sp>
      <p:sp>
        <p:nvSpPr>
          <p:cNvPr id="4" name="Title 1">
            <a:extLst>
              <a:ext uri="{FF2B5EF4-FFF2-40B4-BE49-F238E27FC236}">
                <a16:creationId xmlns:a16="http://schemas.microsoft.com/office/drawing/2014/main" id="{A6E0F6DA-51D4-BFC1-8BE1-632FC56AB8D5}"/>
              </a:ext>
            </a:extLst>
          </p:cNvPr>
          <p:cNvSpPr txBox="1">
            <a:spLocks/>
          </p:cNvSpPr>
          <p:nvPr/>
        </p:nvSpPr>
        <p:spPr>
          <a:xfrm>
            <a:off x="457200" y="274320"/>
            <a:ext cx="7928572" cy="707886"/>
          </a:xfrm>
          <a:prstGeom prst="rect">
            <a:avLst/>
          </a:prstGeom>
          <a:effectLst/>
        </p:spPr>
        <p:txBody>
          <a:bodyPr vert="horz" wrap="square" lIns="91440" tIns="45720" rIns="91440" bIns="45720" rtlCol="0" anchor="ctr">
            <a:sp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rPr>
              <a:t>PATIENT IN TRIBULATION</a:t>
            </a:r>
            <a:endParaRPr lang="en-US" sz="3600" b="1" dirty="0">
              <a:solidFill>
                <a:schemeClr val="bg1"/>
              </a:solidFill>
            </a:endParaRPr>
          </a:p>
        </p:txBody>
      </p:sp>
    </p:spTree>
    <p:extLst>
      <p:ext uri="{BB962C8B-B14F-4D97-AF65-F5344CB8AC3E}">
        <p14:creationId xmlns:p14="http://schemas.microsoft.com/office/powerpoint/2010/main" val="33888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051560"/>
            <a:ext cx="8796528" cy="5016758"/>
          </a:xfrm>
        </p:spPr>
        <p:txBody>
          <a:bodyPr>
            <a:spAutoFit/>
          </a:bodyPr>
          <a:lstStyle/>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Keep praying</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I Thessalonians 5:17 – “pray without ceasing”</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Colossians 4:2 – “… steadfastly in prayer”</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Luke 18:1 – “… ought always to pray …”</a:t>
            </a:r>
          </a:p>
          <a:p>
            <a:pPr>
              <a:spcBef>
                <a:spcPts val="0"/>
              </a:spcBef>
              <a:spcAft>
                <a:spcPts val="0"/>
              </a:spcAft>
              <a:buClr>
                <a:schemeClr val="bg1"/>
              </a:buClr>
              <a:buSzPct val="100000"/>
              <a:buFont typeface="Arial" panose="020B0604020202020204" pitchFamily="34" charset="0"/>
              <a:buChar char="•"/>
            </a:pPr>
            <a:r>
              <a:rPr lang="en-US" sz="3200" dirty="0">
                <a:solidFill>
                  <a:schemeClr val="bg1"/>
                </a:solidFill>
              </a:rPr>
              <a:t>Individual work is necessary</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Galatians 6:10 – “</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1 Timothy 5:4, 8,16 – “</a:t>
            </a:r>
          </a:p>
          <a:p>
            <a:pPr lvl="1">
              <a:spcBef>
                <a:spcPts val="0"/>
              </a:spcBef>
              <a:spcAft>
                <a:spcPts val="0"/>
              </a:spcAft>
              <a:buClr>
                <a:schemeClr val="bg1"/>
              </a:buClr>
              <a:buSzPct val="100000"/>
              <a:buFont typeface="Arial" panose="020B0604020202020204" pitchFamily="34" charset="0"/>
              <a:buChar char="•"/>
            </a:pPr>
            <a:r>
              <a:rPr lang="en-US" sz="3200" dirty="0">
                <a:solidFill>
                  <a:schemeClr val="bg1"/>
                </a:solidFill>
              </a:rPr>
              <a:t>1 John 3:17 – “</a:t>
            </a:r>
          </a:p>
        </p:txBody>
      </p:sp>
      <p:sp>
        <p:nvSpPr>
          <p:cNvPr id="4" name="Title 1">
            <a:extLst>
              <a:ext uri="{FF2B5EF4-FFF2-40B4-BE49-F238E27FC236}">
                <a16:creationId xmlns:a16="http://schemas.microsoft.com/office/drawing/2014/main" id="{F8A2C417-36BF-57BA-A28A-6E1DCE6BAD8D}"/>
              </a:ext>
            </a:extLst>
          </p:cNvPr>
          <p:cNvSpPr txBox="1">
            <a:spLocks/>
          </p:cNvSpPr>
          <p:nvPr/>
        </p:nvSpPr>
        <p:spPr>
          <a:xfrm>
            <a:off x="457200" y="274320"/>
            <a:ext cx="7928572" cy="707886"/>
          </a:xfrm>
          <a:prstGeom prst="rect">
            <a:avLst/>
          </a:prstGeom>
          <a:effectLst/>
        </p:spPr>
        <p:txBody>
          <a:bodyPr vert="horz" wrap="square" lIns="91440" tIns="45720" rIns="91440" bIns="45720" rtlCol="0" anchor="ctr">
            <a:sp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rPr>
              <a:t>CONTINUING IN PRAYER</a:t>
            </a:r>
            <a:endParaRPr lang="en-US" sz="3600" b="1" dirty="0">
              <a:solidFill>
                <a:schemeClr val="bg1"/>
              </a:solidFill>
            </a:endParaRPr>
          </a:p>
        </p:txBody>
      </p:sp>
    </p:spTree>
    <p:extLst>
      <p:ext uri="{BB962C8B-B14F-4D97-AF65-F5344CB8AC3E}">
        <p14:creationId xmlns:p14="http://schemas.microsoft.com/office/powerpoint/2010/main" val="24719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051560"/>
            <a:ext cx="8796528" cy="5576911"/>
          </a:xfrm>
        </p:spPr>
        <p:txBody>
          <a:bodyPr>
            <a:spAutoFit/>
          </a:bodyPr>
          <a:lstStyle/>
          <a:p>
            <a:pPr>
              <a:lnSpc>
                <a:spcPct val="90000"/>
              </a:lnSpc>
              <a:buClr>
                <a:schemeClr val="bg1"/>
              </a:buClr>
              <a:buSzPct val="100000"/>
              <a:buFont typeface="Arial" panose="020B0604020202020204" pitchFamily="34" charset="0"/>
              <a:buChar char="•"/>
            </a:pPr>
            <a:r>
              <a:rPr lang="en-US" sz="3200" dirty="0">
                <a:solidFill>
                  <a:schemeClr val="bg1"/>
                </a:solidFill>
              </a:rPr>
              <a:t>Work for the church to do</a:t>
            </a:r>
          </a:p>
          <a:p>
            <a:pPr lvl="1">
              <a:lnSpc>
                <a:spcPct val="90000"/>
              </a:lnSpc>
              <a:buClr>
                <a:schemeClr val="bg1"/>
              </a:buClr>
              <a:buSzPct val="100000"/>
              <a:buFont typeface="Arial" panose="020B0604020202020204" pitchFamily="34" charset="0"/>
              <a:buChar char="•"/>
            </a:pPr>
            <a:r>
              <a:rPr lang="en-US" sz="3200" dirty="0">
                <a:solidFill>
                  <a:schemeClr val="bg1"/>
                </a:solidFill>
              </a:rPr>
              <a:t>I Timothy 5:3, 5-7, 9-16 – “Honor widows”</a:t>
            </a:r>
          </a:p>
          <a:p>
            <a:pPr lvl="1">
              <a:lnSpc>
                <a:spcPct val="90000"/>
              </a:lnSpc>
              <a:buClr>
                <a:schemeClr val="bg1"/>
              </a:buClr>
              <a:buSzPct val="100000"/>
              <a:buFont typeface="Arial" panose="020B0604020202020204" pitchFamily="34" charset="0"/>
              <a:buChar char="•"/>
            </a:pPr>
            <a:r>
              <a:rPr lang="en-US" sz="3200" dirty="0">
                <a:solidFill>
                  <a:schemeClr val="bg1"/>
                </a:solidFill>
              </a:rPr>
              <a:t>II Corinthians 8:1-4 – “… wealth of generosity …”</a:t>
            </a:r>
          </a:p>
          <a:p>
            <a:pPr lvl="2">
              <a:lnSpc>
                <a:spcPct val="90000"/>
              </a:lnSpc>
              <a:buClr>
                <a:schemeClr val="bg1"/>
              </a:buClr>
              <a:buSzPct val="100000"/>
              <a:buFont typeface="Arial" panose="020B0604020202020204" pitchFamily="34" charset="0"/>
              <a:buChar char="•"/>
            </a:pPr>
            <a:r>
              <a:rPr lang="en-US" sz="3200" dirty="0">
                <a:solidFill>
                  <a:schemeClr val="bg1"/>
                </a:solidFill>
              </a:rPr>
              <a:t>Churches help needy </a:t>
            </a:r>
            <a:r>
              <a:rPr lang="en-US" sz="3200" b="1" dirty="0">
                <a:solidFill>
                  <a:schemeClr val="bg1"/>
                </a:solidFill>
              </a:rPr>
              <a:t>saints</a:t>
            </a:r>
          </a:p>
          <a:p>
            <a:pPr lvl="1">
              <a:lnSpc>
                <a:spcPct val="90000"/>
              </a:lnSpc>
              <a:buClr>
                <a:schemeClr val="bg1"/>
              </a:buClr>
              <a:buSzPct val="100000"/>
              <a:buFont typeface="Arial" panose="020B0604020202020204" pitchFamily="34" charset="0"/>
              <a:buChar char="•"/>
            </a:pPr>
            <a:r>
              <a:rPr lang="en-US" sz="3200" dirty="0">
                <a:solidFill>
                  <a:schemeClr val="bg1"/>
                </a:solidFill>
              </a:rPr>
              <a:t>I Corinthians 16:1-2 – “… for the saints”</a:t>
            </a:r>
          </a:p>
          <a:p>
            <a:pPr>
              <a:lnSpc>
                <a:spcPct val="90000"/>
              </a:lnSpc>
              <a:buClr>
                <a:schemeClr val="bg1"/>
              </a:buClr>
              <a:buSzPct val="100000"/>
              <a:buFont typeface="Arial" panose="020B0604020202020204" pitchFamily="34" charset="0"/>
              <a:buChar char="•"/>
            </a:pPr>
            <a:r>
              <a:rPr lang="en-US" sz="3200" dirty="0">
                <a:solidFill>
                  <a:schemeClr val="bg1"/>
                </a:solidFill>
              </a:rPr>
              <a:t>No admonition or example of the church aiding anyone who was not a needy saint</a:t>
            </a:r>
          </a:p>
          <a:p>
            <a:pPr>
              <a:lnSpc>
                <a:spcPct val="90000"/>
              </a:lnSpc>
              <a:buClr>
                <a:schemeClr val="bg1"/>
              </a:buClr>
              <a:buSzPct val="100000"/>
              <a:buFont typeface="Arial" panose="020B0604020202020204" pitchFamily="34" charset="0"/>
              <a:buChar char="•"/>
            </a:pPr>
            <a:r>
              <a:rPr lang="en-US" sz="3200" dirty="0">
                <a:solidFill>
                  <a:schemeClr val="bg1"/>
                </a:solidFill>
              </a:rPr>
              <a:t>The church was never intended to be a general benevolent organization</a:t>
            </a:r>
          </a:p>
        </p:txBody>
      </p:sp>
      <p:sp>
        <p:nvSpPr>
          <p:cNvPr id="4" name="Title 1">
            <a:extLst>
              <a:ext uri="{FF2B5EF4-FFF2-40B4-BE49-F238E27FC236}">
                <a16:creationId xmlns:a16="http://schemas.microsoft.com/office/drawing/2014/main" id="{67C9ED3D-C6E0-4EAB-3E68-343B4892EF09}"/>
              </a:ext>
            </a:extLst>
          </p:cNvPr>
          <p:cNvSpPr txBox="1">
            <a:spLocks/>
          </p:cNvSpPr>
          <p:nvPr/>
        </p:nvSpPr>
        <p:spPr>
          <a:xfrm>
            <a:off x="152400" y="274320"/>
            <a:ext cx="8839200" cy="707886"/>
          </a:xfrm>
          <a:prstGeom prst="rect">
            <a:avLst/>
          </a:prstGeom>
          <a:effectLst/>
        </p:spPr>
        <p:txBody>
          <a:bodyPr vert="horz" wrap="square" lIns="91440" tIns="45720" rIns="91440" bIns="45720" rtlCol="0" anchor="ctr">
            <a:sp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rPr>
              <a:t>DISTRIBUTING TO THE NECESSITIES …</a:t>
            </a:r>
            <a:endParaRPr lang="en-US" sz="3600" b="1" dirty="0">
              <a:solidFill>
                <a:schemeClr val="bg1"/>
              </a:solidFill>
            </a:endParaRPr>
          </a:p>
        </p:txBody>
      </p:sp>
    </p:spTree>
    <p:extLst>
      <p:ext uri="{BB962C8B-B14F-4D97-AF65-F5344CB8AC3E}">
        <p14:creationId xmlns:p14="http://schemas.microsoft.com/office/powerpoint/2010/main" val="14504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951471"/>
            <a:ext cx="8796528" cy="5853910"/>
          </a:xfrm>
        </p:spPr>
        <p:txBody>
          <a:bodyPr>
            <a:spAutoFit/>
          </a:bodyPr>
          <a:lstStyle/>
          <a:p>
            <a:pPr>
              <a:lnSpc>
                <a:spcPct val="90000"/>
              </a:lnSpc>
              <a:spcBef>
                <a:spcPts val="0"/>
              </a:spcBef>
              <a:spcAft>
                <a:spcPts val="0"/>
              </a:spcAft>
              <a:buClr>
                <a:schemeClr val="bg1"/>
              </a:buClr>
              <a:buSzPct val="100000"/>
              <a:buFont typeface="Arial" panose="020B0604020202020204" pitchFamily="34" charset="0"/>
              <a:buChar char="•"/>
            </a:pPr>
            <a:r>
              <a:rPr lang="en-US" sz="3200" dirty="0">
                <a:solidFill>
                  <a:schemeClr val="bg1"/>
                </a:solidFill>
              </a:rPr>
              <a:t>Hebrews 6:9-12, “But, beloved, we are persuaded better things of you, and things that accompany salvation, though we thus speak: for </a:t>
            </a:r>
            <a:r>
              <a:rPr lang="en-US" sz="3200" b="1" dirty="0">
                <a:solidFill>
                  <a:schemeClr val="bg1"/>
                </a:solidFill>
              </a:rPr>
              <a:t>God is not unrighteous to forget your work and the love</a:t>
            </a:r>
            <a:r>
              <a:rPr lang="en-US" sz="3200" dirty="0">
                <a:solidFill>
                  <a:schemeClr val="bg1"/>
                </a:solidFill>
              </a:rPr>
              <a:t> which ye showed toward his name, in that </a:t>
            </a:r>
            <a:r>
              <a:rPr lang="en-US" sz="3200" b="1" dirty="0">
                <a:solidFill>
                  <a:schemeClr val="bg1"/>
                </a:solidFill>
              </a:rPr>
              <a:t>ye ministered unto the saints</a:t>
            </a:r>
            <a:r>
              <a:rPr lang="en-US" sz="3200" dirty="0">
                <a:solidFill>
                  <a:schemeClr val="bg1"/>
                </a:solidFill>
              </a:rPr>
              <a:t>, and still do minister. And we desire that each one of you may show the same diligence unto </a:t>
            </a:r>
            <a:r>
              <a:rPr lang="en-US" sz="3200" b="1" dirty="0">
                <a:solidFill>
                  <a:schemeClr val="bg1"/>
                </a:solidFill>
              </a:rPr>
              <a:t>the fulness of hope even to the end</a:t>
            </a:r>
            <a:r>
              <a:rPr lang="en-US" sz="3200" dirty="0">
                <a:solidFill>
                  <a:schemeClr val="bg1"/>
                </a:solidFill>
              </a:rPr>
              <a:t>: that ye be not sluggish, but imitators of them who through faith and patience </a:t>
            </a:r>
            <a:r>
              <a:rPr lang="en-US" sz="3200" b="1" dirty="0">
                <a:solidFill>
                  <a:schemeClr val="bg1"/>
                </a:solidFill>
              </a:rPr>
              <a:t>inherit the promises</a:t>
            </a:r>
            <a:r>
              <a:rPr lang="en-US" sz="3200" dirty="0">
                <a:solidFill>
                  <a:schemeClr val="bg1"/>
                </a:solidFill>
              </a:rPr>
              <a:t>.”</a:t>
            </a:r>
          </a:p>
        </p:txBody>
      </p:sp>
      <p:sp>
        <p:nvSpPr>
          <p:cNvPr id="4" name="Title 1">
            <a:extLst>
              <a:ext uri="{FF2B5EF4-FFF2-40B4-BE49-F238E27FC236}">
                <a16:creationId xmlns:a16="http://schemas.microsoft.com/office/drawing/2014/main" id="{E03DC2B0-83D6-D9E7-3F19-B58F805E41E9}"/>
              </a:ext>
            </a:extLst>
          </p:cNvPr>
          <p:cNvSpPr txBox="1">
            <a:spLocks/>
          </p:cNvSpPr>
          <p:nvPr/>
        </p:nvSpPr>
        <p:spPr>
          <a:xfrm>
            <a:off x="457200" y="274320"/>
            <a:ext cx="8382000" cy="707886"/>
          </a:xfrm>
          <a:prstGeom prst="rect">
            <a:avLst/>
          </a:prstGeom>
          <a:effectLst/>
        </p:spPr>
        <p:txBody>
          <a:bodyPr vert="horz" wrap="square" lIns="91440" tIns="45720" rIns="91440" bIns="45720" rtlCol="0" anchor="ctr">
            <a:sp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rPr>
              <a:t>WORKS WILL NOT GO UNNOTICED</a:t>
            </a:r>
            <a:endParaRPr lang="en-US" sz="3600" b="1" dirty="0">
              <a:solidFill>
                <a:schemeClr val="bg1"/>
              </a:solidFill>
            </a:endParaRPr>
          </a:p>
        </p:txBody>
      </p:sp>
    </p:spTree>
    <p:extLst>
      <p:ext uri="{BB962C8B-B14F-4D97-AF65-F5344CB8AC3E}">
        <p14:creationId xmlns:p14="http://schemas.microsoft.com/office/powerpoint/2010/main" val="38816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c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Rainbow collage design template</Template>
  <TotalTime>1686</TotalTime>
  <Words>2802</Words>
  <Application>Microsoft Office PowerPoint</Application>
  <PresentationFormat>On-screen Show (4:3)</PresentationFormat>
  <Paragraphs>168</Paragraphs>
  <Slides>12</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Aptos</vt:lpstr>
      <vt:lpstr>Arial</vt:lpstr>
      <vt:lpstr>Century Gothic</vt:lpstr>
      <vt:lpstr>Montserrat</vt:lpstr>
      <vt:lpstr>Montserrat ExtraBold</vt:lpstr>
      <vt:lpstr>Montserrat Medium</vt:lpstr>
      <vt:lpstr>Proxima Nova</vt:lpstr>
      <vt:lpstr>Proxima Nova Semibold</vt:lpstr>
      <vt:lpstr>Wingdings 3</vt:lpstr>
      <vt:lpstr>1_Custom Design</vt:lpstr>
      <vt:lpstr>Futuristic Background</vt:lpstr>
      <vt:lpstr>Slidesgo Final Pages</vt:lpstr>
      <vt:lpstr>Slice</vt:lpstr>
      <vt:lpstr>Romans 12:9-21</vt:lpstr>
      <vt:lpstr>CHARACTER</vt:lpstr>
      <vt:lpstr>PowerPoint Presentation</vt:lpstr>
      <vt:lpstr>Our Hope Is Only In The Lord</vt:lpstr>
      <vt:lpstr>PowerPoint Presentation</vt:lpstr>
      <vt:lpstr>PowerPoint Presentation</vt:lpstr>
      <vt:lpstr>PowerPoint Presentation</vt:lpstr>
      <vt:lpstr>PowerPoint Presentation</vt:lpstr>
      <vt:lpstr>PowerPoint Presentation</vt:lpstr>
      <vt:lpstr>What God Wants You To Do</vt:lpstr>
      <vt:lpstr>What God Wants You To Do</vt:lpstr>
      <vt:lpstr>What God Wants You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Character Of A Christian</dc:title>
  <dc:creator>Richard Lidh; Gailen Evans</dc:creator>
  <cp:lastModifiedBy>Richard Lidh</cp:lastModifiedBy>
  <cp:revision>29</cp:revision>
  <cp:lastPrinted>2024-08-18T04:35:55Z</cp:lastPrinted>
  <dcterms:created xsi:type="dcterms:W3CDTF">2017-11-16T06:01:01Z</dcterms:created>
  <dcterms:modified xsi:type="dcterms:W3CDTF">2025-01-10T21:48:27Z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TC010721511033</vt:lpwstr>
  </property>
</Properties>
</file>